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Lst>
  <p:sldSz cx="18288000" cy="10287000"/>
  <p:notesSz cx="6858000" cy="9144000"/>
  <p:embeddedFontLst>
    <p:embeddedFont>
      <p:font typeface="Impact" charset="1" panose="020B0806030902050204"/>
      <p:regular r:id="rId39"/>
    </p:embeddedFont>
    <p:embeddedFont>
      <p:font typeface="Glacial Indifference Bold" charset="1" panose="00000800000000000000"/>
      <p:regular r:id="rId40"/>
    </p:embeddedFont>
    <p:embeddedFont>
      <p:font typeface="Poppins" charset="1" panose="00000500000000000000"/>
      <p:regular r:id="rId41"/>
    </p:embeddedFont>
    <p:embeddedFont>
      <p:font typeface="DM Sans" charset="1" panose="00000000000000000000"/>
      <p:regular r:id="rId42"/>
    </p:embeddedFont>
    <p:embeddedFont>
      <p:font typeface="Open Sans" charset="1" panose="020B0606030504020204"/>
      <p:regular r:id="rId43"/>
    </p:embeddedFont>
    <p:embeddedFont>
      <p:font typeface="Open Sans Bold" charset="1" panose="020B0806030504020204"/>
      <p:regular r:id="rId44"/>
    </p:embeddedFont>
    <p:embeddedFont>
      <p:font typeface="Glacial Indifference" charset="1" panose="00000000000000000000"/>
      <p:regular r:id="rId4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svg" Type="http://schemas.openxmlformats.org/officeDocument/2006/relationships/image"/><Relationship Id="rId11" Target="../media/image40.png" Type="http://schemas.openxmlformats.org/officeDocument/2006/relationships/image"/><Relationship Id="rId12" Target="../media/image41.png" Type="http://schemas.openxmlformats.org/officeDocument/2006/relationships/image"/><Relationship Id="rId2" Target="../media/image1.jpeg" Type="http://schemas.openxmlformats.org/officeDocument/2006/relationships/image"/><Relationship Id="rId3" Target="../media/image18.png" Type="http://schemas.openxmlformats.org/officeDocument/2006/relationships/image"/><Relationship Id="rId4" Target="../media/image19.sv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 Id="rId7" Target="../media/image4.png" Type="http://schemas.openxmlformats.org/officeDocument/2006/relationships/image"/><Relationship Id="rId8" Target="../media/image5.svg" Type="http://schemas.openxmlformats.org/officeDocument/2006/relationships/image"/><Relationship Id="rId9" Target="../media/image2.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svg" Type="http://schemas.openxmlformats.org/officeDocument/2006/relationships/image"/><Relationship Id="rId11" Target="../media/image42.png" Type="http://schemas.openxmlformats.org/officeDocument/2006/relationships/image"/><Relationship Id="rId12" Target="../media/image43.svg" Type="http://schemas.openxmlformats.org/officeDocument/2006/relationships/image"/><Relationship Id="rId2" Target="../media/image1.jpeg" Type="http://schemas.openxmlformats.org/officeDocument/2006/relationships/image"/><Relationship Id="rId3" Target="../media/image18.png" Type="http://schemas.openxmlformats.org/officeDocument/2006/relationships/image"/><Relationship Id="rId4" Target="../media/image19.sv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 Id="rId7" Target="../media/image4.png" Type="http://schemas.openxmlformats.org/officeDocument/2006/relationships/image"/><Relationship Id="rId8" Target="../media/image5.svg" Type="http://schemas.openxmlformats.org/officeDocument/2006/relationships/image"/><Relationship Id="rId9" Target="../media/image2.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svg" Type="http://schemas.openxmlformats.org/officeDocument/2006/relationships/image"/><Relationship Id="rId11" Target="../media/image2.png" Type="http://schemas.openxmlformats.org/officeDocument/2006/relationships/image"/><Relationship Id="rId12" Target="../media/image3.svg" Type="http://schemas.openxmlformats.org/officeDocument/2006/relationships/image"/><Relationship Id="rId2" Target="../media/image1.jpeg" Type="http://schemas.openxmlformats.org/officeDocument/2006/relationships/image"/><Relationship Id="rId3" Target="../media/image36.png" Type="http://schemas.openxmlformats.org/officeDocument/2006/relationships/image"/><Relationship Id="rId4" Target="../media/image37.svg" Type="http://schemas.openxmlformats.org/officeDocument/2006/relationships/image"/><Relationship Id="rId5" Target="../media/image18.png" Type="http://schemas.openxmlformats.org/officeDocument/2006/relationships/image"/><Relationship Id="rId6" Target="../media/image19.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4.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svg" Type="http://schemas.openxmlformats.org/officeDocument/2006/relationships/image"/><Relationship Id="rId11" Target="../media/image44.png" Type="http://schemas.openxmlformats.org/officeDocument/2006/relationships/image"/><Relationship Id="rId2" Target="../media/image1.jpeg" Type="http://schemas.openxmlformats.org/officeDocument/2006/relationships/image"/><Relationship Id="rId3" Target="../media/image18.png" Type="http://schemas.openxmlformats.org/officeDocument/2006/relationships/image"/><Relationship Id="rId4" Target="../media/image19.sv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 Id="rId7" Target="../media/image4.png" Type="http://schemas.openxmlformats.org/officeDocument/2006/relationships/image"/><Relationship Id="rId8" Target="../media/image5.svg" Type="http://schemas.openxmlformats.org/officeDocument/2006/relationships/image"/><Relationship Id="rId9" Target="../media/image2.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svg" Type="http://schemas.openxmlformats.org/officeDocument/2006/relationships/image"/><Relationship Id="rId11" Target="../media/image45.png" Type="http://schemas.openxmlformats.org/officeDocument/2006/relationships/image"/><Relationship Id="rId2" Target="../media/image1.jpeg" Type="http://schemas.openxmlformats.org/officeDocument/2006/relationships/image"/><Relationship Id="rId3" Target="../media/image18.png" Type="http://schemas.openxmlformats.org/officeDocument/2006/relationships/image"/><Relationship Id="rId4" Target="../media/image19.sv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 Id="rId7" Target="../media/image4.png" Type="http://schemas.openxmlformats.org/officeDocument/2006/relationships/image"/><Relationship Id="rId8" Target="../media/image5.svg" Type="http://schemas.openxmlformats.org/officeDocument/2006/relationships/image"/><Relationship Id="rId9" Target="../media/image2.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svg" Type="http://schemas.openxmlformats.org/officeDocument/2006/relationships/image"/><Relationship Id="rId11" Target="../media/image46.png" Type="http://schemas.openxmlformats.org/officeDocument/2006/relationships/image"/><Relationship Id="rId12" Target="../media/image47.png" Type="http://schemas.openxmlformats.org/officeDocument/2006/relationships/image"/><Relationship Id="rId2" Target="../media/image1.jpeg" Type="http://schemas.openxmlformats.org/officeDocument/2006/relationships/image"/><Relationship Id="rId3" Target="../media/image18.png" Type="http://schemas.openxmlformats.org/officeDocument/2006/relationships/image"/><Relationship Id="rId4" Target="../media/image19.sv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 Id="rId7" Target="../media/image4.png" Type="http://schemas.openxmlformats.org/officeDocument/2006/relationships/image"/><Relationship Id="rId8" Target="../media/image5.svg" Type="http://schemas.openxmlformats.org/officeDocument/2006/relationships/image"/><Relationship Id="rId9" Target="../media/image2.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svg" Type="http://schemas.openxmlformats.org/officeDocument/2006/relationships/image"/><Relationship Id="rId11" Target="../media/image48.png" Type="http://schemas.openxmlformats.org/officeDocument/2006/relationships/image"/><Relationship Id="rId2" Target="../media/image1.jpeg" Type="http://schemas.openxmlformats.org/officeDocument/2006/relationships/image"/><Relationship Id="rId3" Target="../media/image18.png" Type="http://schemas.openxmlformats.org/officeDocument/2006/relationships/image"/><Relationship Id="rId4" Target="../media/image19.sv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 Id="rId7" Target="../media/image4.png" Type="http://schemas.openxmlformats.org/officeDocument/2006/relationships/image"/><Relationship Id="rId8" Target="../media/image5.svg" Type="http://schemas.openxmlformats.org/officeDocument/2006/relationships/image"/><Relationship Id="rId9" Target="../media/image2.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svg" Type="http://schemas.openxmlformats.org/officeDocument/2006/relationships/image"/><Relationship Id="rId11" Target="../media/image49.png" Type="http://schemas.openxmlformats.org/officeDocument/2006/relationships/image"/><Relationship Id="rId2" Target="../media/image1.jpeg" Type="http://schemas.openxmlformats.org/officeDocument/2006/relationships/image"/><Relationship Id="rId3" Target="../media/image18.png" Type="http://schemas.openxmlformats.org/officeDocument/2006/relationships/image"/><Relationship Id="rId4" Target="../media/image19.sv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 Id="rId7" Target="../media/image4.png" Type="http://schemas.openxmlformats.org/officeDocument/2006/relationships/image"/><Relationship Id="rId8" Target="../media/image5.svg" Type="http://schemas.openxmlformats.org/officeDocument/2006/relationships/image"/><Relationship Id="rId9" Target="../media/image2.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svg" Type="http://schemas.openxmlformats.org/officeDocument/2006/relationships/image"/><Relationship Id="rId11" Target="../media/image50.png" Type="http://schemas.openxmlformats.org/officeDocument/2006/relationships/image"/><Relationship Id="rId12" Target="../media/image51.png" Type="http://schemas.openxmlformats.org/officeDocument/2006/relationships/image"/><Relationship Id="rId2" Target="../media/image1.jpeg" Type="http://schemas.openxmlformats.org/officeDocument/2006/relationships/image"/><Relationship Id="rId3" Target="../media/image18.png" Type="http://schemas.openxmlformats.org/officeDocument/2006/relationships/image"/><Relationship Id="rId4" Target="../media/image19.sv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 Id="rId7" Target="../media/image4.png" Type="http://schemas.openxmlformats.org/officeDocument/2006/relationships/image"/><Relationship Id="rId8" Target="../media/image5.svg" Type="http://schemas.openxmlformats.org/officeDocument/2006/relationships/image"/><Relationship Id="rId9" Target="../media/image2.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svg" Type="http://schemas.openxmlformats.org/officeDocument/2006/relationships/image"/><Relationship Id="rId11" Target="../media/image2.png" Type="http://schemas.openxmlformats.org/officeDocument/2006/relationships/image"/><Relationship Id="rId12" Target="../media/image3.svg" Type="http://schemas.openxmlformats.org/officeDocument/2006/relationships/image"/><Relationship Id="rId2" Target="../media/image1.jpeg" Type="http://schemas.openxmlformats.org/officeDocument/2006/relationships/image"/><Relationship Id="rId3" Target="../media/image36.png" Type="http://schemas.openxmlformats.org/officeDocument/2006/relationships/image"/><Relationship Id="rId4" Target="../media/image37.svg" Type="http://schemas.openxmlformats.org/officeDocument/2006/relationships/image"/><Relationship Id="rId5" Target="../media/image18.png" Type="http://schemas.openxmlformats.org/officeDocument/2006/relationships/image"/><Relationship Id="rId6" Target="../media/image19.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4.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svg" Type="http://schemas.openxmlformats.org/officeDocument/2006/relationships/image"/><Relationship Id="rId11" Target="../media/image14.png" Type="http://schemas.openxmlformats.org/officeDocument/2006/relationships/image"/><Relationship Id="rId12" Target="../media/image15.svg" Type="http://schemas.openxmlformats.org/officeDocument/2006/relationships/image"/><Relationship Id="rId13" Target="../media/image16.png" Type="http://schemas.openxmlformats.org/officeDocument/2006/relationships/image"/><Relationship Id="rId14" Target="../media/image17.svg" Type="http://schemas.openxmlformats.org/officeDocument/2006/relationships/image"/><Relationship Id="rId2" Target="../media/image1.jpe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 Id="rId5" Target="../media/image10.png" Type="http://schemas.openxmlformats.org/officeDocument/2006/relationships/image"/><Relationship Id="rId6" Target="../media/image11.svg" Type="http://schemas.openxmlformats.org/officeDocument/2006/relationships/image"/><Relationship Id="rId7" Target="../media/image12.png" Type="http://schemas.openxmlformats.org/officeDocument/2006/relationships/image"/><Relationship Id="rId8" Target="../media/image13.svg" Type="http://schemas.openxmlformats.org/officeDocument/2006/relationships/image"/><Relationship Id="rId9" Target="../media/image2.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svg" Type="http://schemas.openxmlformats.org/officeDocument/2006/relationships/image"/><Relationship Id="rId11" Target="../media/image52.jpeg" Type="http://schemas.openxmlformats.org/officeDocument/2006/relationships/image"/><Relationship Id="rId2" Target="../media/image1.jpeg" Type="http://schemas.openxmlformats.org/officeDocument/2006/relationships/image"/><Relationship Id="rId3" Target="../media/image18.png" Type="http://schemas.openxmlformats.org/officeDocument/2006/relationships/image"/><Relationship Id="rId4" Target="../media/image19.sv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 Id="rId7" Target="../media/image4.png" Type="http://schemas.openxmlformats.org/officeDocument/2006/relationships/image"/><Relationship Id="rId8" Target="../media/image5.svg" Type="http://schemas.openxmlformats.org/officeDocument/2006/relationships/image"/><Relationship Id="rId9" Target="../media/image2.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svg" Type="http://schemas.openxmlformats.org/officeDocument/2006/relationships/image"/><Relationship Id="rId11" Target="../media/image53.jpeg" Type="http://schemas.openxmlformats.org/officeDocument/2006/relationships/image"/><Relationship Id="rId2" Target="../media/image1.jpeg" Type="http://schemas.openxmlformats.org/officeDocument/2006/relationships/image"/><Relationship Id="rId3" Target="../media/image18.png" Type="http://schemas.openxmlformats.org/officeDocument/2006/relationships/image"/><Relationship Id="rId4" Target="../media/image19.sv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 Id="rId7" Target="../media/image4.png" Type="http://schemas.openxmlformats.org/officeDocument/2006/relationships/image"/><Relationship Id="rId8" Target="../media/image5.svg" Type="http://schemas.openxmlformats.org/officeDocument/2006/relationships/image"/><Relationship Id="rId9" Target="../media/image2.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svg" Type="http://schemas.openxmlformats.org/officeDocument/2006/relationships/image"/><Relationship Id="rId11" Target="../media/image54.png" Type="http://schemas.openxmlformats.org/officeDocument/2006/relationships/image"/><Relationship Id="rId12" Target="../media/image55.svg" Type="http://schemas.openxmlformats.org/officeDocument/2006/relationships/image"/><Relationship Id="rId2" Target="../media/image1.jpeg" Type="http://schemas.openxmlformats.org/officeDocument/2006/relationships/image"/><Relationship Id="rId3" Target="../media/image18.png" Type="http://schemas.openxmlformats.org/officeDocument/2006/relationships/image"/><Relationship Id="rId4" Target="../media/image19.sv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 Id="rId7" Target="../media/image4.png" Type="http://schemas.openxmlformats.org/officeDocument/2006/relationships/image"/><Relationship Id="rId8" Target="../media/image5.svg" Type="http://schemas.openxmlformats.org/officeDocument/2006/relationships/image"/><Relationship Id="rId9" Target="../media/image2.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svg" Type="http://schemas.openxmlformats.org/officeDocument/2006/relationships/image"/><Relationship Id="rId11" Target="../media/image2.png" Type="http://schemas.openxmlformats.org/officeDocument/2006/relationships/image"/><Relationship Id="rId12" Target="../media/image3.svg" Type="http://schemas.openxmlformats.org/officeDocument/2006/relationships/image"/><Relationship Id="rId2" Target="../media/image1.jpeg" Type="http://schemas.openxmlformats.org/officeDocument/2006/relationships/image"/><Relationship Id="rId3" Target="../media/image36.png" Type="http://schemas.openxmlformats.org/officeDocument/2006/relationships/image"/><Relationship Id="rId4" Target="../media/image37.svg" Type="http://schemas.openxmlformats.org/officeDocument/2006/relationships/image"/><Relationship Id="rId5" Target="../media/image18.png" Type="http://schemas.openxmlformats.org/officeDocument/2006/relationships/image"/><Relationship Id="rId6" Target="../media/image19.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4.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svg" Type="http://schemas.openxmlformats.org/officeDocument/2006/relationships/image"/><Relationship Id="rId11" Target="../media/image56.png" Type="http://schemas.openxmlformats.org/officeDocument/2006/relationships/image"/><Relationship Id="rId2" Target="../media/image1.jpeg" Type="http://schemas.openxmlformats.org/officeDocument/2006/relationships/image"/><Relationship Id="rId3" Target="../media/image18.png" Type="http://schemas.openxmlformats.org/officeDocument/2006/relationships/image"/><Relationship Id="rId4" Target="../media/image19.sv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 Id="rId7" Target="../media/image4.png" Type="http://schemas.openxmlformats.org/officeDocument/2006/relationships/image"/><Relationship Id="rId8" Target="../media/image5.svg" Type="http://schemas.openxmlformats.org/officeDocument/2006/relationships/image"/><Relationship Id="rId9" Target="../media/image2.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svg" Type="http://schemas.openxmlformats.org/officeDocument/2006/relationships/image"/><Relationship Id="rId11" Target="../media/image57.png" Type="http://schemas.openxmlformats.org/officeDocument/2006/relationships/image"/><Relationship Id="rId12" Target="../media/image58.png" Type="http://schemas.openxmlformats.org/officeDocument/2006/relationships/image"/><Relationship Id="rId2" Target="../media/image1.jpeg" Type="http://schemas.openxmlformats.org/officeDocument/2006/relationships/image"/><Relationship Id="rId3" Target="../media/image18.png" Type="http://schemas.openxmlformats.org/officeDocument/2006/relationships/image"/><Relationship Id="rId4" Target="../media/image19.sv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 Id="rId7" Target="../media/image4.png" Type="http://schemas.openxmlformats.org/officeDocument/2006/relationships/image"/><Relationship Id="rId8" Target="../media/image5.svg" Type="http://schemas.openxmlformats.org/officeDocument/2006/relationships/image"/><Relationship Id="rId9" Target="../media/image2.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svg" Type="http://schemas.openxmlformats.org/officeDocument/2006/relationships/image"/><Relationship Id="rId11" Target="../media/image59.png" Type="http://schemas.openxmlformats.org/officeDocument/2006/relationships/image"/><Relationship Id="rId2" Target="../media/image1.jpeg" Type="http://schemas.openxmlformats.org/officeDocument/2006/relationships/image"/><Relationship Id="rId3" Target="../media/image18.png" Type="http://schemas.openxmlformats.org/officeDocument/2006/relationships/image"/><Relationship Id="rId4" Target="../media/image19.sv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 Id="rId7" Target="../media/image4.png" Type="http://schemas.openxmlformats.org/officeDocument/2006/relationships/image"/><Relationship Id="rId8" Target="../media/image5.svg" Type="http://schemas.openxmlformats.org/officeDocument/2006/relationships/image"/><Relationship Id="rId9" Target="../media/image2.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svg" Type="http://schemas.openxmlformats.org/officeDocument/2006/relationships/image"/><Relationship Id="rId11" Target="../media/image60.png" Type="http://schemas.openxmlformats.org/officeDocument/2006/relationships/image"/><Relationship Id="rId12" Target="../media/image61.png" Type="http://schemas.openxmlformats.org/officeDocument/2006/relationships/image"/><Relationship Id="rId2" Target="../media/image1.jpeg" Type="http://schemas.openxmlformats.org/officeDocument/2006/relationships/image"/><Relationship Id="rId3" Target="../media/image18.png" Type="http://schemas.openxmlformats.org/officeDocument/2006/relationships/image"/><Relationship Id="rId4" Target="../media/image19.sv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 Id="rId7" Target="../media/image4.png" Type="http://schemas.openxmlformats.org/officeDocument/2006/relationships/image"/><Relationship Id="rId8" Target="../media/image5.svg" Type="http://schemas.openxmlformats.org/officeDocument/2006/relationships/image"/><Relationship Id="rId9" Target="../media/image2.pn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svg" Type="http://schemas.openxmlformats.org/officeDocument/2006/relationships/image"/><Relationship Id="rId2" Target="../media/image1.jpeg" Type="http://schemas.openxmlformats.org/officeDocument/2006/relationships/image"/><Relationship Id="rId3" Target="../media/image18.png" Type="http://schemas.openxmlformats.org/officeDocument/2006/relationships/image"/><Relationship Id="rId4" Target="../media/image19.sv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 Id="rId7" Target="../media/image4.png" Type="http://schemas.openxmlformats.org/officeDocument/2006/relationships/image"/><Relationship Id="rId8" Target="../media/image5.svg" Type="http://schemas.openxmlformats.org/officeDocument/2006/relationships/image"/><Relationship Id="rId9" Target="../media/image2.pn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svg" Type="http://schemas.openxmlformats.org/officeDocument/2006/relationships/image"/><Relationship Id="rId11" Target="../media/image62.png" Type="http://schemas.openxmlformats.org/officeDocument/2006/relationships/image"/><Relationship Id="rId2" Target="../media/image1.jpeg" Type="http://schemas.openxmlformats.org/officeDocument/2006/relationships/image"/><Relationship Id="rId3" Target="../media/image18.png" Type="http://schemas.openxmlformats.org/officeDocument/2006/relationships/image"/><Relationship Id="rId4" Target="../media/image19.sv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 Id="rId7" Target="../media/image4.png" Type="http://schemas.openxmlformats.org/officeDocument/2006/relationships/image"/><Relationship Id="rId8" Target="../media/image5.svg" Type="http://schemas.openxmlformats.org/officeDocument/2006/relationships/image"/><Relationship Id="rId9" Target="../media/image2.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1.svg" Type="http://schemas.openxmlformats.org/officeDocument/2006/relationships/image"/><Relationship Id="rId11" Target="../media/image16.png" Type="http://schemas.openxmlformats.org/officeDocument/2006/relationships/image"/><Relationship Id="rId12" Target="../media/image17.svg" Type="http://schemas.openxmlformats.org/officeDocument/2006/relationships/image"/><Relationship Id="rId2" Target="../media/image1.jpeg" Type="http://schemas.openxmlformats.org/officeDocument/2006/relationships/image"/><Relationship Id="rId3" Target="../media/image18.png" Type="http://schemas.openxmlformats.org/officeDocument/2006/relationships/image"/><Relationship Id="rId4" Target="../media/image19.sv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 Id="rId7" Target="../media/image4.png" Type="http://schemas.openxmlformats.org/officeDocument/2006/relationships/image"/><Relationship Id="rId8" Target="../media/image5.svg" Type="http://schemas.openxmlformats.org/officeDocument/2006/relationships/image"/><Relationship Id="rId9" Target="../media/image20.pn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svg" Type="http://schemas.openxmlformats.org/officeDocument/2006/relationships/image"/><Relationship Id="rId11" Target="../media/image63.png" Type="http://schemas.openxmlformats.org/officeDocument/2006/relationships/image"/><Relationship Id="rId2" Target="../media/image1.jpeg" Type="http://schemas.openxmlformats.org/officeDocument/2006/relationships/image"/><Relationship Id="rId3" Target="../media/image18.png" Type="http://schemas.openxmlformats.org/officeDocument/2006/relationships/image"/><Relationship Id="rId4" Target="../media/image19.sv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 Id="rId7" Target="../media/image4.png" Type="http://schemas.openxmlformats.org/officeDocument/2006/relationships/image"/><Relationship Id="rId8" Target="../media/image5.svg" Type="http://schemas.openxmlformats.org/officeDocument/2006/relationships/image"/><Relationship Id="rId9" Target="../media/image2.pn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svg" Type="http://schemas.openxmlformats.org/officeDocument/2006/relationships/image"/><Relationship Id="rId11" Target="../media/image64.png" Type="http://schemas.openxmlformats.org/officeDocument/2006/relationships/image"/><Relationship Id="rId12" Target="../media/image65.png" Type="http://schemas.openxmlformats.org/officeDocument/2006/relationships/image"/><Relationship Id="rId2" Target="../media/image1.jpeg" Type="http://schemas.openxmlformats.org/officeDocument/2006/relationships/image"/><Relationship Id="rId3" Target="../media/image18.png" Type="http://schemas.openxmlformats.org/officeDocument/2006/relationships/image"/><Relationship Id="rId4" Target="../media/image19.sv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 Id="rId7" Target="../media/image4.png" Type="http://schemas.openxmlformats.org/officeDocument/2006/relationships/image"/><Relationship Id="rId8" Target="../media/image5.svg" Type="http://schemas.openxmlformats.org/officeDocument/2006/relationships/image"/><Relationship Id="rId9" Target="../media/image2.pn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8.png" Type="http://schemas.openxmlformats.org/officeDocument/2006/relationships/image"/><Relationship Id="rId4" Target="../media/image19.sv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 Id="rId7" Target="../media/image4.png" Type="http://schemas.openxmlformats.org/officeDocument/2006/relationships/image"/><Relationship Id="rId8" Target="../media/image5.sv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svg" Type="http://schemas.openxmlformats.org/officeDocument/2006/relationships/image"/><Relationship Id="rId11" Target="../media/image12.png" Type="http://schemas.openxmlformats.org/officeDocument/2006/relationships/image"/><Relationship Id="rId12" Target="../media/image13.svg" Type="http://schemas.openxmlformats.org/officeDocument/2006/relationships/image"/><Relationship Id="rId13" Target="../media/image36.png" Type="http://schemas.openxmlformats.org/officeDocument/2006/relationships/image"/><Relationship Id="rId14" Target="../media/image37.svg" Type="http://schemas.openxmlformats.org/officeDocument/2006/relationships/image"/><Relationship Id="rId15" Target="../media/image2.png" Type="http://schemas.openxmlformats.org/officeDocument/2006/relationships/image"/><Relationship Id="rId16" Target="../media/image3.svg" Type="http://schemas.openxmlformats.org/officeDocument/2006/relationships/image"/><Relationship Id="rId2" Target="../media/image1.jpeg" Type="http://schemas.openxmlformats.org/officeDocument/2006/relationships/image"/><Relationship Id="rId3" Target="../media/image66.png" Type="http://schemas.openxmlformats.org/officeDocument/2006/relationships/image"/><Relationship Id="rId4" Target="../media/image67.svg" Type="http://schemas.openxmlformats.org/officeDocument/2006/relationships/image"/><Relationship Id="rId5" Target="../media/image68.png" Type="http://schemas.openxmlformats.org/officeDocument/2006/relationships/image"/><Relationship Id="rId6" Target="../media/image69.svg" Type="http://schemas.openxmlformats.org/officeDocument/2006/relationships/image"/><Relationship Id="rId7" Target="../media/image4.png" Type="http://schemas.openxmlformats.org/officeDocument/2006/relationships/image"/><Relationship Id="rId8" Target="../media/image5.svg" Type="http://schemas.openxmlformats.org/officeDocument/2006/relationships/image"/><Relationship Id="rId9" Target="../media/image6.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svg" Type="http://schemas.openxmlformats.org/officeDocument/2006/relationships/image"/><Relationship Id="rId11" Target="../media/image22.png" Type="http://schemas.openxmlformats.org/officeDocument/2006/relationships/image"/><Relationship Id="rId12" Target="../media/image23.png" Type="http://schemas.openxmlformats.org/officeDocument/2006/relationships/image"/><Relationship Id="rId13" Target="../media/image24.png" Type="http://schemas.openxmlformats.org/officeDocument/2006/relationships/image"/><Relationship Id="rId14" Target="../media/image25.png" Type="http://schemas.openxmlformats.org/officeDocument/2006/relationships/image"/><Relationship Id="rId2" Target="../media/image1.jpeg" Type="http://schemas.openxmlformats.org/officeDocument/2006/relationships/image"/><Relationship Id="rId3" Target="../media/image18.png" Type="http://schemas.openxmlformats.org/officeDocument/2006/relationships/image"/><Relationship Id="rId4" Target="../media/image19.sv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 Id="rId7" Target="../media/image4.png" Type="http://schemas.openxmlformats.org/officeDocument/2006/relationships/image"/><Relationship Id="rId8" Target="../media/image5.svg" Type="http://schemas.openxmlformats.org/officeDocument/2006/relationships/image"/><Relationship Id="rId9" Target="../media/image2.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svg" Type="http://schemas.openxmlformats.org/officeDocument/2006/relationships/image"/><Relationship Id="rId11" Target="../media/image26.png" Type="http://schemas.openxmlformats.org/officeDocument/2006/relationships/image"/><Relationship Id="rId12" Target="../media/image27.png" Type="http://schemas.openxmlformats.org/officeDocument/2006/relationships/image"/><Relationship Id="rId13" Target="../media/image28.png" Type="http://schemas.openxmlformats.org/officeDocument/2006/relationships/image"/><Relationship Id="rId2" Target="../media/image1.jpeg" Type="http://schemas.openxmlformats.org/officeDocument/2006/relationships/image"/><Relationship Id="rId3" Target="../media/image18.png" Type="http://schemas.openxmlformats.org/officeDocument/2006/relationships/image"/><Relationship Id="rId4" Target="../media/image19.sv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 Id="rId7" Target="../media/image4.png" Type="http://schemas.openxmlformats.org/officeDocument/2006/relationships/image"/><Relationship Id="rId8" Target="../media/image5.svg" Type="http://schemas.openxmlformats.org/officeDocument/2006/relationships/image"/><Relationship Id="rId9" Target="../media/image2.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0.png" Type="http://schemas.openxmlformats.org/officeDocument/2006/relationships/image"/><Relationship Id="rId11" Target="../media/image31.png" Type="http://schemas.openxmlformats.org/officeDocument/2006/relationships/image"/><Relationship Id="rId12" Target="../media/image32.png" Type="http://schemas.openxmlformats.org/officeDocument/2006/relationships/image"/><Relationship Id="rId13" Target="../media/image33.png" Type="http://schemas.openxmlformats.org/officeDocument/2006/relationships/image"/><Relationship Id="rId14" Target="../media/image34.png" Type="http://schemas.openxmlformats.org/officeDocument/2006/relationships/image"/><Relationship Id="rId15" Target="../media/image35.svg" Type="http://schemas.openxmlformats.org/officeDocument/2006/relationships/image"/><Relationship Id="rId2" Target="../media/image1.jpeg" Type="http://schemas.openxmlformats.org/officeDocument/2006/relationships/image"/><Relationship Id="rId3" Target="../media/image18.png" Type="http://schemas.openxmlformats.org/officeDocument/2006/relationships/image"/><Relationship Id="rId4" Target="../media/image19.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2.png" Type="http://schemas.openxmlformats.org/officeDocument/2006/relationships/image"/><Relationship Id="rId8" Target="../media/image3.svg" Type="http://schemas.openxmlformats.org/officeDocument/2006/relationships/image"/><Relationship Id="rId9" Target="../media/image29.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svg" Type="http://schemas.openxmlformats.org/officeDocument/2006/relationships/image"/><Relationship Id="rId11" Target="../media/image2.png" Type="http://schemas.openxmlformats.org/officeDocument/2006/relationships/image"/><Relationship Id="rId12" Target="../media/image3.svg" Type="http://schemas.openxmlformats.org/officeDocument/2006/relationships/image"/><Relationship Id="rId2" Target="../media/image1.jpeg" Type="http://schemas.openxmlformats.org/officeDocument/2006/relationships/image"/><Relationship Id="rId3" Target="../media/image36.png" Type="http://schemas.openxmlformats.org/officeDocument/2006/relationships/image"/><Relationship Id="rId4" Target="../media/image37.svg" Type="http://schemas.openxmlformats.org/officeDocument/2006/relationships/image"/><Relationship Id="rId5" Target="../media/image18.png" Type="http://schemas.openxmlformats.org/officeDocument/2006/relationships/image"/><Relationship Id="rId6" Target="../media/image19.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4.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svg" Type="http://schemas.openxmlformats.org/officeDocument/2006/relationships/image"/><Relationship Id="rId11" Target="../media/image38.png" Type="http://schemas.openxmlformats.org/officeDocument/2006/relationships/image"/><Relationship Id="rId2" Target="../media/image1.jpeg" Type="http://schemas.openxmlformats.org/officeDocument/2006/relationships/image"/><Relationship Id="rId3" Target="../media/image18.png" Type="http://schemas.openxmlformats.org/officeDocument/2006/relationships/image"/><Relationship Id="rId4" Target="../media/image19.sv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 Id="rId7" Target="../media/image4.png" Type="http://schemas.openxmlformats.org/officeDocument/2006/relationships/image"/><Relationship Id="rId8" Target="../media/image5.svg" Type="http://schemas.openxmlformats.org/officeDocument/2006/relationships/image"/><Relationship Id="rId9" Target="../media/image2.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svg" Type="http://schemas.openxmlformats.org/officeDocument/2006/relationships/image"/><Relationship Id="rId11" Target="../media/image39.png" Type="http://schemas.openxmlformats.org/officeDocument/2006/relationships/image"/><Relationship Id="rId2" Target="../media/image1.jpeg" Type="http://schemas.openxmlformats.org/officeDocument/2006/relationships/image"/><Relationship Id="rId3" Target="../media/image18.png" Type="http://schemas.openxmlformats.org/officeDocument/2006/relationships/image"/><Relationship Id="rId4" Target="../media/image19.sv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 Id="rId7" Target="../media/image4.png" Type="http://schemas.openxmlformats.org/officeDocument/2006/relationships/image"/><Relationship Id="rId8" Target="../media/image5.svg" Type="http://schemas.openxmlformats.org/officeDocument/2006/relationships/image"/><Relationship Id="rId9" Target="../media/image2.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8648" r="0" b="-58070"/>
            </a:stretch>
          </a:blipFill>
        </p:spPr>
      </p:sp>
      <p:sp>
        <p:nvSpPr>
          <p:cNvPr name="Freeform 3" id="3"/>
          <p:cNvSpPr/>
          <p:nvPr/>
        </p:nvSpPr>
        <p:spPr>
          <a:xfrm flipH="false" flipV="false" rot="0">
            <a:off x="1028700" y="727367"/>
            <a:ext cx="571884" cy="583555"/>
          </a:xfrm>
          <a:custGeom>
            <a:avLst/>
            <a:gdLst/>
            <a:ahLst/>
            <a:cxnLst/>
            <a:rect r="r" b="b" t="t" l="l"/>
            <a:pathLst>
              <a:path h="583555" w="571884">
                <a:moveTo>
                  <a:pt x="0" y="0"/>
                </a:moveTo>
                <a:lnTo>
                  <a:pt x="571884" y="0"/>
                </a:lnTo>
                <a:lnTo>
                  <a:pt x="571884" y="583555"/>
                </a:lnTo>
                <a:lnTo>
                  <a:pt x="0" y="58355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7259300" y="790545"/>
            <a:ext cx="1551702" cy="1551702"/>
          </a:xfrm>
          <a:custGeom>
            <a:avLst/>
            <a:gdLst/>
            <a:ahLst/>
            <a:cxnLst/>
            <a:rect r="r" b="b" t="t" l="l"/>
            <a:pathLst>
              <a:path h="1551702" w="1551702">
                <a:moveTo>
                  <a:pt x="0" y="0"/>
                </a:moveTo>
                <a:lnTo>
                  <a:pt x="1551702" y="0"/>
                </a:lnTo>
                <a:lnTo>
                  <a:pt x="1551702" y="1551702"/>
                </a:lnTo>
                <a:lnTo>
                  <a:pt x="0" y="155170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0399704" y="9084773"/>
            <a:ext cx="2430974" cy="2404454"/>
          </a:xfrm>
          <a:custGeom>
            <a:avLst/>
            <a:gdLst/>
            <a:ahLst/>
            <a:cxnLst/>
            <a:rect r="r" b="b" t="t" l="l"/>
            <a:pathLst>
              <a:path h="2404454" w="2430974">
                <a:moveTo>
                  <a:pt x="0" y="0"/>
                </a:moveTo>
                <a:lnTo>
                  <a:pt x="2430973" y="0"/>
                </a:lnTo>
                <a:lnTo>
                  <a:pt x="2430973" y="2404454"/>
                </a:lnTo>
                <a:lnTo>
                  <a:pt x="0" y="240445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6" id="6"/>
          <p:cNvSpPr txBox="true"/>
          <p:nvPr/>
        </p:nvSpPr>
        <p:spPr>
          <a:xfrm rot="0">
            <a:off x="9240706" y="2140561"/>
            <a:ext cx="8018594" cy="5302115"/>
          </a:xfrm>
          <a:prstGeom prst="rect">
            <a:avLst/>
          </a:prstGeom>
        </p:spPr>
        <p:txBody>
          <a:bodyPr anchor="t" rtlCol="false" tIns="0" lIns="0" bIns="0" rIns="0">
            <a:spAutoFit/>
          </a:bodyPr>
          <a:lstStyle/>
          <a:p>
            <a:pPr algn="r">
              <a:lnSpc>
                <a:spcPts val="13106"/>
              </a:lnSpc>
            </a:pPr>
            <a:r>
              <a:rPr lang="en-US" sz="13106">
                <a:solidFill>
                  <a:srgbClr val="5383FF"/>
                </a:solidFill>
                <a:latin typeface="Impact"/>
                <a:ea typeface="Impact"/>
                <a:cs typeface="Impact"/>
                <a:sym typeface="Impact"/>
              </a:rPr>
              <a:t>FINAL</a:t>
            </a:r>
          </a:p>
          <a:p>
            <a:pPr algn="r">
              <a:lnSpc>
                <a:spcPts val="13106"/>
              </a:lnSpc>
            </a:pPr>
            <a:r>
              <a:rPr lang="en-US" sz="13106">
                <a:solidFill>
                  <a:srgbClr val="5383FF"/>
                </a:solidFill>
                <a:latin typeface="Impact"/>
                <a:ea typeface="Impact"/>
                <a:cs typeface="Impact"/>
                <a:sym typeface="Impact"/>
              </a:rPr>
              <a:t>PROJECT</a:t>
            </a:r>
          </a:p>
          <a:p>
            <a:pPr algn="r">
              <a:lnSpc>
                <a:spcPts val="13106"/>
              </a:lnSpc>
            </a:pPr>
            <a:r>
              <a:rPr lang="en-US" sz="13106">
                <a:solidFill>
                  <a:srgbClr val="5383FF"/>
                </a:solidFill>
                <a:latin typeface="Impact"/>
                <a:ea typeface="Impact"/>
                <a:cs typeface="Impact"/>
                <a:sym typeface="Impact"/>
              </a:rPr>
              <a:t>PYTHON</a:t>
            </a:r>
          </a:p>
        </p:txBody>
      </p:sp>
      <p:sp>
        <p:nvSpPr>
          <p:cNvPr name="TextBox 7" id="7"/>
          <p:cNvSpPr txBox="true"/>
          <p:nvPr/>
        </p:nvSpPr>
        <p:spPr>
          <a:xfrm rot="0">
            <a:off x="1771640" y="874395"/>
            <a:ext cx="1677530" cy="337185"/>
          </a:xfrm>
          <a:prstGeom prst="rect">
            <a:avLst/>
          </a:prstGeom>
        </p:spPr>
        <p:txBody>
          <a:bodyPr anchor="t" rtlCol="false" tIns="0" lIns="0" bIns="0" rIns="0">
            <a:spAutoFit/>
          </a:bodyPr>
          <a:lstStyle/>
          <a:p>
            <a:pPr algn="l">
              <a:lnSpc>
                <a:spcPts val="2400"/>
              </a:lnSpc>
            </a:pPr>
            <a:r>
              <a:rPr lang="en-US" sz="2400" b="true">
                <a:solidFill>
                  <a:srgbClr val="0A0147"/>
                </a:solidFill>
                <a:latin typeface="Glacial Indifference Bold"/>
                <a:ea typeface="Glacial Indifference Bold"/>
                <a:cs typeface="Glacial Indifference Bold"/>
                <a:sym typeface="Glacial Indifference Bold"/>
              </a:rPr>
              <a:t>MY SKILL</a:t>
            </a:r>
          </a:p>
        </p:txBody>
      </p:sp>
      <p:sp>
        <p:nvSpPr>
          <p:cNvPr name="TextBox 8" id="8"/>
          <p:cNvSpPr txBox="true"/>
          <p:nvPr/>
        </p:nvSpPr>
        <p:spPr>
          <a:xfrm rot="0">
            <a:off x="11615190" y="7491571"/>
            <a:ext cx="5644110" cy="601345"/>
          </a:xfrm>
          <a:prstGeom prst="rect">
            <a:avLst/>
          </a:prstGeom>
        </p:spPr>
        <p:txBody>
          <a:bodyPr anchor="t" rtlCol="false" tIns="0" lIns="0" bIns="0" rIns="0">
            <a:spAutoFit/>
          </a:bodyPr>
          <a:lstStyle/>
          <a:p>
            <a:pPr algn="r">
              <a:lnSpc>
                <a:spcPts val="2300"/>
              </a:lnSpc>
            </a:pPr>
            <a:r>
              <a:rPr lang="en-US" sz="2300">
                <a:solidFill>
                  <a:srgbClr val="5383FF"/>
                </a:solidFill>
                <a:latin typeface="Poppins"/>
                <a:ea typeface="Poppins"/>
                <a:cs typeface="Poppins"/>
                <a:sym typeface="Poppins"/>
              </a:rPr>
              <a:t>Analisis Data Penjualan E-Commerce: Optimalisasi Strategi Berbasis Data</a:t>
            </a:r>
          </a:p>
        </p:txBody>
      </p:sp>
      <p:sp>
        <p:nvSpPr>
          <p:cNvPr name="Freeform 9" id="9"/>
          <p:cNvSpPr/>
          <p:nvPr/>
        </p:nvSpPr>
        <p:spPr>
          <a:xfrm flipH="false" flipV="false" rot="0">
            <a:off x="0" y="2150086"/>
            <a:ext cx="9792785" cy="8136914"/>
          </a:xfrm>
          <a:custGeom>
            <a:avLst/>
            <a:gdLst/>
            <a:ahLst/>
            <a:cxnLst/>
            <a:rect r="r" b="b" t="t" l="l"/>
            <a:pathLst>
              <a:path h="8136914" w="9792785">
                <a:moveTo>
                  <a:pt x="0" y="0"/>
                </a:moveTo>
                <a:lnTo>
                  <a:pt x="9792785" y="0"/>
                </a:lnTo>
                <a:lnTo>
                  <a:pt x="9792785" y="8136914"/>
                </a:lnTo>
                <a:lnTo>
                  <a:pt x="0" y="813691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0" id="10"/>
          <p:cNvSpPr txBox="true"/>
          <p:nvPr/>
        </p:nvSpPr>
        <p:spPr>
          <a:xfrm rot="0">
            <a:off x="12391171" y="8445341"/>
            <a:ext cx="4868129" cy="315595"/>
          </a:xfrm>
          <a:prstGeom prst="rect">
            <a:avLst/>
          </a:prstGeom>
        </p:spPr>
        <p:txBody>
          <a:bodyPr anchor="t" rtlCol="false" tIns="0" lIns="0" bIns="0" rIns="0">
            <a:spAutoFit/>
          </a:bodyPr>
          <a:lstStyle/>
          <a:p>
            <a:pPr algn="r">
              <a:lnSpc>
                <a:spcPts val="2300"/>
              </a:lnSpc>
            </a:pPr>
            <a:r>
              <a:rPr lang="en-US" sz="2300" b="true">
                <a:solidFill>
                  <a:srgbClr val="0A0147"/>
                </a:solidFill>
                <a:latin typeface="Glacial Indifference Bold"/>
                <a:ea typeface="Glacial Indifference Bold"/>
                <a:cs typeface="Glacial Indifference Bold"/>
                <a:sym typeface="Glacial Indifference Bold"/>
              </a:rPr>
              <a:t>Kelompok 4B</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8648" r="0" b="-58070"/>
            </a:stretch>
          </a:blipFill>
        </p:spPr>
      </p:sp>
      <p:sp>
        <p:nvSpPr>
          <p:cNvPr name="Freeform 3" id="3"/>
          <p:cNvSpPr/>
          <p:nvPr/>
        </p:nvSpPr>
        <p:spPr>
          <a:xfrm flipH="false" flipV="false" rot="0">
            <a:off x="15984335" y="0"/>
            <a:ext cx="1274965" cy="637482"/>
          </a:xfrm>
          <a:custGeom>
            <a:avLst/>
            <a:gdLst/>
            <a:ahLst/>
            <a:cxnLst/>
            <a:rect r="r" b="b" t="t" l="l"/>
            <a:pathLst>
              <a:path h="637482" w="1274965">
                <a:moveTo>
                  <a:pt x="0" y="0"/>
                </a:moveTo>
                <a:lnTo>
                  <a:pt x="1274965" y="0"/>
                </a:lnTo>
                <a:lnTo>
                  <a:pt x="1274965" y="637482"/>
                </a:lnTo>
                <a:lnTo>
                  <a:pt x="0" y="63748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6399377" y="8579596"/>
            <a:ext cx="2430974" cy="2404454"/>
          </a:xfrm>
          <a:custGeom>
            <a:avLst/>
            <a:gdLst/>
            <a:ahLst/>
            <a:cxnLst/>
            <a:rect r="r" b="b" t="t" l="l"/>
            <a:pathLst>
              <a:path h="2404454" w="2430974">
                <a:moveTo>
                  <a:pt x="0" y="0"/>
                </a:moveTo>
                <a:lnTo>
                  <a:pt x="2430974" y="0"/>
                </a:lnTo>
                <a:lnTo>
                  <a:pt x="2430974" y="2404454"/>
                </a:lnTo>
                <a:lnTo>
                  <a:pt x="0" y="240445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9144000" y="9432348"/>
            <a:ext cx="1551702" cy="1551702"/>
          </a:xfrm>
          <a:custGeom>
            <a:avLst/>
            <a:gdLst/>
            <a:ahLst/>
            <a:cxnLst/>
            <a:rect r="r" b="b" t="t" l="l"/>
            <a:pathLst>
              <a:path h="1551702" w="1551702">
                <a:moveTo>
                  <a:pt x="0" y="0"/>
                </a:moveTo>
                <a:lnTo>
                  <a:pt x="1551702" y="0"/>
                </a:lnTo>
                <a:lnTo>
                  <a:pt x="1551702" y="1551702"/>
                </a:lnTo>
                <a:lnTo>
                  <a:pt x="0" y="155170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742758" y="736922"/>
            <a:ext cx="571884" cy="583555"/>
          </a:xfrm>
          <a:custGeom>
            <a:avLst/>
            <a:gdLst/>
            <a:ahLst/>
            <a:cxnLst/>
            <a:rect r="r" b="b" t="t" l="l"/>
            <a:pathLst>
              <a:path h="583555" w="571884">
                <a:moveTo>
                  <a:pt x="0" y="0"/>
                </a:moveTo>
                <a:lnTo>
                  <a:pt x="571884" y="0"/>
                </a:lnTo>
                <a:lnTo>
                  <a:pt x="571884" y="583556"/>
                </a:lnTo>
                <a:lnTo>
                  <a:pt x="0" y="583556"/>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7" id="7"/>
          <p:cNvSpPr/>
          <p:nvPr/>
        </p:nvSpPr>
        <p:spPr>
          <a:xfrm flipH="false" flipV="false" rot="0">
            <a:off x="1028700" y="6264752"/>
            <a:ext cx="8717529" cy="2314844"/>
          </a:xfrm>
          <a:custGeom>
            <a:avLst/>
            <a:gdLst/>
            <a:ahLst/>
            <a:cxnLst/>
            <a:rect r="r" b="b" t="t" l="l"/>
            <a:pathLst>
              <a:path h="2314844" w="8717529">
                <a:moveTo>
                  <a:pt x="0" y="0"/>
                </a:moveTo>
                <a:lnTo>
                  <a:pt x="8717529" y="0"/>
                </a:lnTo>
                <a:lnTo>
                  <a:pt x="8717529" y="2314844"/>
                </a:lnTo>
                <a:lnTo>
                  <a:pt x="0" y="2314844"/>
                </a:lnTo>
                <a:lnTo>
                  <a:pt x="0" y="0"/>
                </a:lnTo>
                <a:close/>
              </a:path>
            </a:pathLst>
          </a:custGeom>
          <a:blipFill>
            <a:blip r:embed="rId11"/>
            <a:stretch>
              <a:fillRect l="0" t="-7174" r="0" b="-7174"/>
            </a:stretch>
          </a:blipFill>
        </p:spPr>
      </p:sp>
      <p:sp>
        <p:nvSpPr>
          <p:cNvPr name="Freeform 8" id="8"/>
          <p:cNvSpPr/>
          <p:nvPr/>
        </p:nvSpPr>
        <p:spPr>
          <a:xfrm flipH="false" flipV="false" rot="0">
            <a:off x="1028896" y="1597093"/>
            <a:ext cx="8717334" cy="4467634"/>
          </a:xfrm>
          <a:custGeom>
            <a:avLst/>
            <a:gdLst/>
            <a:ahLst/>
            <a:cxnLst/>
            <a:rect r="r" b="b" t="t" l="l"/>
            <a:pathLst>
              <a:path h="4467634" w="8717334">
                <a:moveTo>
                  <a:pt x="0" y="0"/>
                </a:moveTo>
                <a:lnTo>
                  <a:pt x="8717333" y="0"/>
                </a:lnTo>
                <a:lnTo>
                  <a:pt x="8717333" y="4467634"/>
                </a:lnTo>
                <a:lnTo>
                  <a:pt x="0" y="4467634"/>
                </a:lnTo>
                <a:lnTo>
                  <a:pt x="0" y="0"/>
                </a:lnTo>
                <a:close/>
              </a:path>
            </a:pathLst>
          </a:custGeom>
          <a:blipFill>
            <a:blip r:embed="rId12"/>
            <a:stretch>
              <a:fillRect l="0" t="0" r="0" b="0"/>
            </a:stretch>
          </a:blipFill>
          <a:ln w="38100" cap="rnd">
            <a:solidFill>
              <a:srgbClr val="34A83C"/>
            </a:solidFill>
            <a:prstDash val="lgDash"/>
            <a:round/>
          </a:ln>
        </p:spPr>
      </p:sp>
      <p:sp>
        <p:nvSpPr>
          <p:cNvPr name="TextBox 9" id="9"/>
          <p:cNvSpPr txBox="true"/>
          <p:nvPr/>
        </p:nvSpPr>
        <p:spPr>
          <a:xfrm rot="0">
            <a:off x="1530044" y="653415"/>
            <a:ext cx="6773755" cy="741045"/>
          </a:xfrm>
          <a:prstGeom prst="rect">
            <a:avLst/>
          </a:prstGeom>
        </p:spPr>
        <p:txBody>
          <a:bodyPr anchor="t" rtlCol="false" tIns="0" lIns="0" bIns="0" rIns="0">
            <a:spAutoFit/>
          </a:bodyPr>
          <a:lstStyle/>
          <a:p>
            <a:pPr algn="l">
              <a:lnSpc>
                <a:spcPts val="4800"/>
              </a:lnSpc>
            </a:pPr>
            <a:r>
              <a:rPr lang="en-US" sz="4800">
                <a:solidFill>
                  <a:srgbClr val="5383FF"/>
                </a:solidFill>
                <a:latin typeface="Impact"/>
                <a:ea typeface="Impact"/>
                <a:cs typeface="Impact"/>
                <a:sym typeface="Impact"/>
              </a:rPr>
              <a:t>RESULT PROBLEM - 1</a:t>
            </a:r>
          </a:p>
        </p:txBody>
      </p:sp>
      <p:sp>
        <p:nvSpPr>
          <p:cNvPr name="TextBox 10" id="10"/>
          <p:cNvSpPr txBox="true"/>
          <p:nvPr/>
        </p:nvSpPr>
        <p:spPr>
          <a:xfrm rot="0">
            <a:off x="10240878" y="1520893"/>
            <a:ext cx="7018422" cy="4181475"/>
          </a:xfrm>
          <a:prstGeom prst="rect">
            <a:avLst/>
          </a:prstGeom>
        </p:spPr>
        <p:txBody>
          <a:bodyPr anchor="t" rtlCol="false" tIns="0" lIns="0" bIns="0" rIns="0">
            <a:spAutoFit/>
          </a:bodyPr>
          <a:lstStyle/>
          <a:p>
            <a:pPr algn="just">
              <a:lnSpc>
                <a:spcPts val="3749"/>
              </a:lnSpc>
            </a:pPr>
            <a:r>
              <a:rPr lang="en-US" sz="2499">
                <a:solidFill>
                  <a:srgbClr val="0A0147"/>
                </a:solidFill>
                <a:latin typeface="Glacial Indifference"/>
                <a:ea typeface="Glacial Indifference"/>
                <a:cs typeface="Glacial Indifference"/>
                <a:sym typeface="Glacial Indifference"/>
              </a:rPr>
              <a:t>IDROIS_BALRX7-Gold merupakan produk teratas dalam penjulan kategori Mobiles &amp; Tablets pada tahun 2022. Oleh karena itu, akan menjadi pilihan yang bagus sebagai hadiah utama. Produk lainnya, meskipun dengan angka penjualan yang lebih rendah, tetap dapat digunakan sebagai hadiah sekunder/pilihan sehingga dapat membuat struktur pembagian hadiah yang menarik dan adil untuk kompetisi Festival Akhir Tahun. </a:t>
            </a:r>
          </a:p>
        </p:txBody>
      </p:sp>
      <p:sp>
        <p:nvSpPr>
          <p:cNvPr name="TextBox 11" id="11"/>
          <p:cNvSpPr txBox="true"/>
          <p:nvPr/>
        </p:nvSpPr>
        <p:spPr>
          <a:xfrm rot="0">
            <a:off x="959136" y="9638313"/>
            <a:ext cx="4868129" cy="315595"/>
          </a:xfrm>
          <a:prstGeom prst="rect">
            <a:avLst/>
          </a:prstGeom>
        </p:spPr>
        <p:txBody>
          <a:bodyPr anchor="t" rtlCol="false" tIns="0" lIns="0" bIns="0" rIns="0">
            <a:spAutoFit/>
          </a:bodyPr>
          <a:lstStyle/>
          <a:p>
            <a:pPr algn="just">
              <a:lnSpc>
                <a:spcPts val="2300"/>
              </a:lnSpc>
            </a:pPr>
            <a:r>
              <a:rPr lang="en-US" sz="2300" b="true">
                <a:solidFill>
                  <a:srgbClr val="34A83C"/>
                </a:solidFill>
                <a:latin typeface="Glacial Indifference Bold"/>
                <a:ea typeface="Glacial Indifference Bold"/>
                <a:cs typeface="Glacial Indifference Bold"/>
                <a:sym typeface="Glacial Indifference Bold"/>
              </a:rPr>
              <a:t>Final Project Python Kelompok B4</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8648" r="0" b="-58070"/>
            </a:stretch>
          </a:blipFill>
        </p:spPr>
      </p:sp>
      <p:sp>
        <p:nvSpPr>
          <p:cNvPr name="Freeform 3" id="3"/>
          <p:cNvSpPr/>
          <p:nvPr/>
        </p:nvSpPr>
        <p:spPr>
          <a:xfrm flipH="false" flipV="false" rot="0">
            <a:off x="15984335" y="0"/>
            <a:ext cx="1274965" cy="637482"/>
          </a:xfrm>
          <a:custGeom>
            <a:avLst/>
            <a:gdLst/>
            <a:ahLst/>
            <a:cxnLst/>
            <a:rect r="r" b="b" t="t" l="l"/>
            <a:pathLst>
              <a:path h="637482" w="1274965">
                <a:moveTo>
                  <a:pt x="0" y="0"/>
                </a:moveTo>
                <a:lnTo>
                  <a:pt x="1274965" y="0"/>
                </a:lnTo>
                <a:lnTo>
                  <a:pt x="1274965" y="637482"/>
                </a:lnTo>
                <a:lnTo>
                  <a:pt x="0" y="63748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6399377" y="8579596"/>
            <a:ext cx="2430974" cy="2404454"/>
          </a:xfrm>
          <a:custGeom>
            <a:avLst/>
            <a:gdLst/>
            <a:ahLst/>
            <a:cxnLst/>
            <a:rect r="r" b="b" t="t" l="l"/>
            <a:pathLst>
              <a:path h="2404454" w="2430974">
                <a:moveTo>
                  <a:pt x="0" y="0"/>
                </a:moveTo>
                <a:lnTo>
                  <a:pt x="2430974" y="0"/>
                </a:lnTo>
                <a:lnTo>
                  <a:pt x="2430974" y="2404454"/>
                </a:lnTo>
                <a:lnTo>
                  <a:pt x="0" y="240445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9144000" y="9432348"/>
            <a:ext cx="1551702" cy="1551702"/>
          </a:xfrm>
          <a:custGeom>
            <a:avLst/>
            <a:gdLst/>
            <a:ahLst/>
            <a:cxnLst/>
            <a:rect r="r" b="b" t="t" l="l"/>
            <a:pathLst>
              <a:path h="1551702" w="1551702">
                <a:moveTo>
                  <a:pt x="0" y="0"/>
                </a:moveTo>
                <a:lnTo>
                  <a:pt x="1551702" y="0"/>
                </a:lnTo>
                <a:lnTo>
                  <a:pt x="1551702" y="1551702"/>
                </a:lnTo>
                <a:lnTo>
                  <a:pt x="0" y="155170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742758" y="736922"/>
            <a:ext cx="571884" cy="583555"/>
          </a:xfrm>
          <a:custGeom>
            <a:avLst/>
            <a:gdLst/>
            <a:ahLst/>
            <a:cxnLst/>
            <a:rect r="r" b="b" t="t" l="l"/>
            <a:pathLst>
              <a:path h="583555" w="571884">
                <a:moveTo>
                  <a:pt x="0" y="0"/>
                </a:moveTo>
                <a:lnTo>
                  <a:pt x="571884" y="0"/>
                </a:lnTo>
                <a:lnTo>
                  <a:pt x="571884" y="583556"/>
                </a:lnTo>
                <a:lnTo>
                  <a:pt x="0" y="583556"/>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7" id="7"/>
          <p:cNvSpPr txBox="true"/>
          <p:nvPr/>
        </p:nvSpPr>
        <p:spPr>
          <a:xfrm rot="0">
            <a:off x="1530044" y="653415"/>
            <a:ext cx="9404605" cy="741045"/>
          </a:xfrm>
          <a:prstGeom prst="rect">
            <a:avLst/>
          </a:prstGeom>
        </p:spPr>
        <p:txBody>
          <a:bodyPr anchor="t" rtlCol="false" tIns="0" lIns="0" bIns="0" rIns="0">
            <a:spAutoFit/>
          </a:bodyPr>
          <a:lstStyle/>
          <a:p>
            <a:pPr algn="l">
              <a:lnSpc>
                <a:spcPts val="4800"/>
              </a:lnSpc>
            </a:pPr>
            <a:r>
              <a:rPr lang="en-US" sz="4800">
                <a:solidFill>
                  <a:srgbClr val="5383FF"/>
                </a:solidFill>
                <a:latin typeface="Impact"/>
                <a:ea typeface="Impact"/>
                <a:cs typeface="Impact"/>
                <a:sym typeface="Impact"/>
              </a:rPr>
              <a:t>INSIGHT &amp; RECOMMENDATION PROBLEM - 1</a:t>
            </a:r>
          </a:p>
        </p:txBody>
      </p:sp>
      <p:sp>
        <p:nvSpPr>
          <p:cNvPr name="TextBox 8" id="8"/>
          <p:cNvSpPr txBox="true"/>
          <p:nvPr/>
        </p:nvSpPr>
        <p:spPr>
          <a:xfrm rot="0">
            <a:off x="1530044" y="1685321"/>
            <a:ext cx="11083765" cy="2891790"/>
          </a:xfrm>
          <a:prstGeom prst="rect">
            <a:avLst/>
          </a:prstGeom>
        </p:spPr>
        <p:txBody>
          <a:bodyPr anchor="t" rtlCol="false" tIns="0" lIns="0" bIns="0" rIns="0">
            <a:spAutoFit/>
          </a:bodyPr>
          <a:lstStyle/>
          <a:p>
            <a:pPr algn="just">
              <a:lnSpc>
                <a:spcPts val="3899"/>
              </a:lnSpc>
            </a:pPr>
            <a:r>
              <a:rPr lang="en-US" sz="2599">
                <a:solidFill>
                  <a:srgbClr val="0A0147"/>
                </a:solidFill>
                <a:latin typeface="Glacial Indifference"/>
                <a:ea typeface="Glacial Indifference"/>
                <a:cs typeface="Glacial Indifference"/>
                <a:sym typeface="Glacial Indifference"/>
              </a:rPr>
              <a:t>Terdapat perbedaan yang sangat signifikan antara produk pertama, IDROID_BALRX7-Gold dengan total penjualan 1000 unit, dibandignkan dengan produk lain (dalam top 5) yang penjulannya lebih rendah. Hal tersebut menunjukkan bahwa IDROID_BALRX7-Gold merupakan produk yang paling populer dan diminati dalam kategori Mobiles &amp; Tablets selama tahun 2022 sehingga dapat dijadikan hadiah utama kompetisi festival tersebut</a:t>
            </a:r>
          </a:p>
        </p:txBody>
      </p:sp>
      <p:sp>
        <p:nvSpPr>
          <p:cNvPr name="TextBox 9" id="9"/>
          <p:cNvSpPr txBox="true"/>
          <p:nvPr/>
        </p:nvSpPr>
        <p:spPr>
          <a:xfrm rot="0">
            <a:off x="1530044" y="4872387"/>
            <a:ext cx="11083765" cy="1434465"/>
          </a:xfrm>
          <a:prstGeom prst="rect">
            <a:avLst/>
          </a:prstGeom>
        </p:spPr>
        <p:txBody>
          <a:bodyPr anchor="t" rtlCol="false" tIns="0" lIns="0" bIns="0" rIns="0">
            <a:spAutoFit/>
          </a:bodyPr>
          <a:lstStyle/>
          <a:p>
            <a:pPr algn="just">
              <a:lnSpc>
                <a:spcPts val="3899"/>
              </a:lnSpc>
            </a:pPr>
            <a:r>
              <a:rPr lang="en-US" sz="2599">
                <a:solidFill>
                  <a:srgbClr val="0A0147"/>
                </a:solidFill>
                <a:latin typeface="Glacial Indifference"/>
                <a:ea typeface="Glacial Indifference"/>
                <a:cs typeface="Glacial Indifference"/>
                <a:sym typeface="Glacial Indifference"/>
              </a:rPr>
              <a:t>Pastikan tim pengadaan memeriksa stok yang tersedia dari 5 produk Mobiles &amp; Tablets teratas untuk menjamin bahwa produk tersebut dapat didistibusikan untuk hadiah kompetisi Festival Akhir Tahun tanpa ada kendala. </a:t>
            </a:r>
          </a:p>
        </p:txBody>
      </p:sp>
      <p:sp>
        <p:nvSpPr>
          <p:cNvPr name="Freeform 10" id="10"/>
          <p:cNvSpPr/>
          <p:nvPr/>
        </p:nvSpPr>
        <p:spPr>
          <a:xfrm flipH="false" flipV="false" rot="0">
            <a:off x="12949126" y="4288077"/>
            <a:ext cx="5338874" cy="5920122"/>
          </a:xfrm>
          <a:custGeom>
            <a:avLst/>
            <a:gdLst/>
            <a:ahLst/>
            <a:cxnLst/>
            <a:rect r="r" b="b" t="t" l="l"/>
            <a:pathLst>
              <a:path h="5920122" w="5338874">
                <a:moveTo>
                  <a:pt x="0" y="0"/>
                </a:moveTo>
                <a:lnTo>
                  <a:pt x="5338874" y="0"/>
                </a:lnTo>
                <a:lnTo>
                  <a:pt x="5338874" y="5920122"/>
                </a:lnTo>
                <a:lnTo>
                  <a:pt x="0" y="592012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11" id="11"/>
          <p:cNvSpPr txBox="true"/>
          <p:nvPr/>
        </p:nvSpPr>
        <p:spPr>
          <a:xfrm rot="0">
            <a:off x="959136" y="9638313"/>
            <a:ext cx="4868129" cy="315595"/>
          </a:xfrm>
          <a:prstGeom prst="rect">
            <a:avLst/>
          </a:prstGeom>
        </p:spPr>
        <p:txBody>
          <a:bodyPr anchor="t" rtlCol="false" tIns="0" lIns="0" bIns="0" rIns="0">
            <a:spAutoFit/>
          </a:bodyPr>
          <a:lstStyle/>
          <a:p>
            <a:pPr algn="just">
              <a:lnSpc>
                <a:spcPts val="2300"/>
              </a:lnSpc>
            </a:pPr>
            <a:r>
              <a:rPr lang="en-US" sz="2300" b="true">
                <a:solidFill>
                  <a:srgbClr val="34A83C"/>
                </a:solidFill>
                <a:latin typeface="Glacial Indifference Bold"/>
                <a:ea typeface="Glacial Indifference Bold"/>
                <a:cs typeface="Glacial Indifference Bold"/>
                <a:sym typeface="Glacial Indifference Bold"/>
              </a:rPr>
              <a:t>Final Project Python Kelompok B4</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8648" r="0" b="-58070"/>
            </a:stretch>
          </a:blipFill>
        </p:spPr>
      </p:sp>
      <p:sp>
        <p:nvSpPr>
          <p:cNvPr name="TextBox 3" id="3"/>
          <p:cNvSpPr txBox="true"/>
          <p:nvPr/>
        </p:nvSpPr>
        <p:spPr>
          <a:xfrm rot="0">
            <a:off x="1530044" y="1548413"/>
            <a:ext cx="15729256" cy="7749540"/>
          </a:xfrm>
          <a:prstGeom prst="rect">
            <a:avLst/>
          </a:prstGeom>
        </p:spPr>
        <p:txBody>
          <a:bodyPr anchor="t" rtlCol="false" tIns="0" lIns="0" bIns="0" rIns="0">
            <a:spAutoFit/>
          </a:bodyPr>
          <a:lstStyle/>
          <a:p>
            <a:pPr algn="just">
              <a:lnSpc>
                <a:spcPts val="3899"/>
              </a:lnSpc>
            </a:pPr>
            <a:r>
              <a:rPr lang="en-US" sz="2599">
                <a:solidFill>
                  <a:srgbClr val="0A0147"/>
                </a:solidFill>
                <a:latin typeface="Glacial Indifference"/>
                <a:ea typeface="Glacial Indifference"/>
                <a:cs typeface="Glacial Indifference"/>
                <a:sym typeface="Glacial Indifference"/>
              </a:rPr>
              <a:t>Dear Data Analyst,</a:t>
            </a:r>
          </a:p>
          <a:p>
            <a:pPr algn="just">
              <a:lnSpc>
                <a:spcPts val="3899"/>
              </a:lnSpc>
            </a:pPr>
          </a:p>
          <a:p>
            <a:pPr algn="just">
              <a:lnSpc>
                <a:spcPts val="3899"/>
              </a:lnSpc>
            </a:pPr>
            <a:r>
              <a:rPr lang="en-US" sz="2599">
                <a:solidFill>
                  <a:srgbClr val="0A0147"/>
                </a:solidFill>
                <a:latin typeface="Glacial Indifference"/>
                <a:ea typeface="Glacial Indifference"/>
                <a:cs typeface="Glacial Indifference"/>
                <a:sym typeface="Glacial Indifference"/>
              </a:rPr>
              <a:t>Meninda</a:t>
            </a:r>
            <a:r>
              <a:rPr lang="en-US" sz="2599">
                <a:solidFill>
                  <a:srgbClr val="0A0147"/>
                </a:solidFill>
                <a:latin typeface="Glacial Indifference"/>
                <a:ea typeface="Glacial Indifference"/>
                <a:cs typeface="Glacial Indifference"/>
                <a:sym typeface="Glacial Indifference"/>
              </a:rPr>
              <a:t>klanjuti meeting gabungan Tim Werehouse dan Tim Marketing, kami menemukan bahwa ketersediaan stock produk dengan Kategori Others pada akhir 2022 kemarin masih banyak.</a:t>
            </a:r>
          </a:p>
          <a:p>
            <a:pPr algn="just" marL="561339" indent="-280669" lvl="1">
              <a:lnSpc>
                <a:spcPts val="3899"/>
              </a:lnSpc>
              <a:buAutoNum type="arabicPeriod" startAt="1"/>
            </a:pPr>
            <a:r>
              <a:rPr lang="en-US" sz="2599">
                <a:solidFill>
                  <a:srgbClr val="0A0147"/>
                </a:solidFill>
                <a:latin typeface="Glacial Indifference"/>
                <a:ea typeface="Glacial Indifference"/>
                <a:cs typeface="Glacial Indifference"/>
                <a:sym typeface="Glacial Indifference"/>
              </a:rPr>
              <a:t>Kami mohon bantuan untuk melakukan pengecekan data penjualan kategori tersebut dengan tahun 2021 secara kuantitas penjualan. Dugaan sementara kami, telah terjadi penurunan kuantitas penjualan pada 2022 dibandingkan 2021. (Mohon juga menampilkan data ke-15 kategori)</a:t>
            </a:r>
          </a:p>
          <a:p>
            <a:pPr algn="just" marL="561339" indent="-280669" lvl="1">
              <a:lnSpc>
                <a:spcPts val="3899"/>
              </a:lnSpc>
              <a:buAutoNum type="arabicPeriod" startAt="1"/>
            </a:pPr>
            <a:r>
              <a:rPr lang="en-US" sz="2599">
                <a:solidFill>
                  <a:srgbClr val="0A0147"/>
                </a:solidFill>
                <a:latin typeface="Glacial Indifference"/>
                <a:ea typeface="Glacial Indifference"/>
                <a:cs typeface="Glacial Indifference"/>
                <a:sym typeface="Glacial Indifference"/>
              </a:rPr>
              <a:t>Apabila memang terjadi penurunan kuantitas penjualan pada kategori Others, kami mohon bantuan untuk menyediakan data TOP 20 nama produk yang mengalami penurunan paling tinggi pada 2022 jika dibanding dengan 2021. Hal ini kami gunakan sebagai bahan diskusi pada meeting selanjutnya.</a:t>
            </a:r>
          </a:p>
          <a:p>
            <a:pPr algn="just">
              <a:lnSpc>
                <a:spcPts val="3899"/>
              </a:lnSpc>
            </a:pPr>
            <a:r>
              <a:rPr lang="en-US" sz="2599">
                <a:solidFill>
                  <a:srgbClr val="0A0147"/>
                </a:solidFill>
                <a:latin typeface="Glacial Indifference"/>
                <a:ea typeface="Glacial Indifference"/>
                <a:cs typeface="Glacial Indifference"/>
                <a:sym typeface="Glacial Indifference"/>
              </a:rPr>
              <a:t>Mohon bantuan untuk mengirimkan data tersebut paling lambat 4 hari dari hari ini. Atas bantuan yang diberikan, kami mengucapkan terima kasih.</a:t>
            </a:r>
          </a:p>
          <a:p>
            <a:pPr algn="just">
              <a:lnSpc>
                <a:spcPts val="3899"/>
              </a:lnSpc>
            </a:pPr>
          </a:p>
          <a:p>
            <a:pPr algn="just">
              <a:lnSpc>
                <a:spcPts val="3899"/>
              </a:lnSpc>
            </a:pPr>
            <a:r>
              <a:rPr lang="en-US" sz="2599">
                <a:solidFill>
                  <a:srgbClr val="0A0147"/>
                </a:solidFill>
                <a:latin typeface="Glacial Indifference"/>
                <a:ea typeface="Glacial Indifference"/>
                <a:cs typeface="Glacial Indifference"/>
                <a:sym typeface="Glacial Indifference"/>
              </a:rPr>
              <a:t>Regards</a:t>
            </a:r>
          </a:p>
          <a:p>
            <a:pPr algn="just">
              <a:lnSpc>
                <a:spcPts val="3899"/>
              </a:lnSpc>
            </a:pPr>
            <a:r>
              <a:rPr lang="en-US" sz="2599">
                <a:solidFill>
                  <a:srgbClr val="0A0147"/>
                </a:solidFill>
                <a:latin typeface="Glacial Indifference"/>
                <a:ea typeface="Glacial Indifference"/>
                <a:cs typeface="Glacial Indifference"/>
                <a:sym typeface="Glacial Indifference"/>
              </a:rPr>
              <a:t>Tim Werehouse</a:t>
            </a:r>
          </a:p>
          <a:p>
            <a:pPr algn="just">
              <a:lnSpc>
                <a:spcPts val="3899"/>
              </a:lnSpc>
            </a:pPr>
          </a:p>
        </p:txBody>
      </p:sp>
      <p:sp>
        <p:nvSpPr>
          <p:cNvPr name="Freeform 4" id="4"/>
          <p:cNvSpPr/>
          <p:nvPr/>
        </p:nvSpPr>
        <p:spPr>
          <a:xfrm flipH="false" flipV="false" rot="-10455295">
            <a:off x="-301279" y="2035891"/>
            <a:ext cx="1298663" cy="690845"/>
          </a:xfrm>
          <a:custGeom>
            <a:avLst/>
            <a:gdLst/>
            <a:ahLst/>
            <a:cxnLst/>
            <a:rect r="r" b="b" t="t" l="l"/>
            <a:pathLst>
              <a:path h="690845" w="1298663">
                <a:moveTo>
                  <a:pt x="0" y="0"/>
                </a:moveTo>
                <a:lnTo>
                  <a:pt x="1298663" y="0"/>
                </a:lnTo>
                <a:lnTo>
                  <a:pt x="1298663" y="690844"/>
                </a:lnTo>
                <a:lnTo>
                  <a:pt x="0" y="69084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5984335" y="0"/>
            <a:ext cx="1274965" cy="637482"/>
          </a:xfrm>
          <a:custGeom>
            <a:avLst/>
            <a:gdLst/>
            <a:ahLst/>
            <a:cxnLst/>
            <a:rect r="r" b="b" t="t" l="l"/>
            <a:pathLst>
              <a:path h="637482" w="1274965">
                <a:moveTo>
                  <a:pt x="0" y="0"/>
                </a:moveTo>
                <a:lnTo>
                  <a:pt x="1274965" y="0"/>
                </a:lnTo>
                <a:lnTo>
                  <a:pt x="1274965" y="637482"/>
                </a:lnTo>
                <a:lnTo>
                  <a:pt x="0" y="63748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16399377" y="8579596"/>
            <a:ext cx="2430974" cy="2404454"/>
          </a:xfrm>
          <a:custGeom>
            <a:avLst/>
            <a:gdLst/>
            <a:ahLst/>
            <a:cxnLst/>
            <a:rect r="r" b="b" t="t" l="l"/>
            <a:pathLst>
              <a:path h="2404454" w="2430974">
                <a:moveTo>
                  <a:pt x="0" y="0"/>
                </a:moveTo>
                <a:lnTo>
                  <a:pt x="2430974" y="0"/>
                </a:lnTo>
                <a:lnTo>
                  <a:pt x="2430974" y="2404454"/>
                </a:lnTo>
                <a:lnTo>
                  <a:pt x="0" y="240445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false" flipV="false" rot="0">
            <a:off x="9144000" y="9432348"/>
            <a:ext cx="1551702" cy="1551702"/>
          </a:xfrm>
          <a:custGeom>
            <a:avLst/>
            <a:gdLst/>
            <a:ahLst/>
            <a:cxnLst/>
            <a:rect r="r" b="b" t="t" l="l"/>
            <a:pathLst>
              <a:path h="1551702" w="1551702">
                <a:moveTo>
                  <a:pt x="0" y="0"/>
                </a:moveTo>
                <a:lnTo>
                  <a:pt x="1551702" y="0"/>
                </a:lnTo>
                <a:lnTo>
                  <a:pt x="1551702" y="1551702"/>
                </a:lnTo>
                <a:lnTo>
                  <a:pt x="0" y="155170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8" id="8"/>
          <p:cNvSpPr/>
          <p:nvPr/>
        </p:nvSpPr>
        <p:spPr>
          <a:xfrm flipH="false" flipV="false" rot="0">
            <a:off x="742758" y="736922"/>
            <a:ext cx="571884" cy="583555"/>
          </a:xfrm>
          <a:custGeom>
            <a:avLst/>
            <a:gdLst/>
            <a:ahLst/>
            <a:cxnLst/>
            <a:rect r="r" b="b" t="t" l="l"/>
            <a:pathLst>
              <a:path h="583555" w="571884">
                <a:moveTo>
                  <a:pt x="0" y="0"/>
                </a:moveTo>
                <a:lnTo>
                  <a:pt x="571884" y="0"/>
                </a:lnTo>
                <a:lnTo>
                  <a:pt x="571884" y="583556"/>
                </a:lnTo>
                <a:lnTo>
                  <a:pt x="0" y="583556"/>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9" id="9"/>
          <p:cNvSpPr txBox="true"/>
          <p:nvPr/>
        </p:nvSpPr>
        <p:spPr>
          <a:xfrm rot="0">
            <a:off x="1530044" y="653415"/>
            <a:ext cx="6773755" cy="741045"/>
          </a:xfrm>
          <a:prstGeom prst="rect">
            <a:avLst/>
          </a:prstGeom>
        </p:spPr>
        <p:txBody>
          <a:bodyPr anchor="t" rtlCol="false" tIns="0" lIns="0" bIns="0" rIns="0">
            <a:spAutoFit/>
          </a:bodyPr>
          <a:lstStyle/>
          <a:p>
            <a:pPr algn="l">
              <a:lnSpc>
                <a:spcPts val="4800"/>
              </a:lnSpc>
            </a:pPr>
            <a:r>
              <a:rPr lang="en-US" sz="4800">
                <a:solidFill>
                  <a:srgbClr val="5383FF"/>
                </a:solidFill>
                <a:latin typeface="Impact"/>
                <a:ea typeface="Impact"/>
                <a:cs typeface="Impact"/>
                <a:sym typeface="Impact"/>
              </a:rPr>
              <a:t>PROBLEM - 2</a:t>
            </a:r>
          </a:p>
        </p:txBody>
      </p:sp>
      <p:sp>
        <p:nvSpPr>
          <p:cNvPr name="TextBox 10" id="10"/>
          <p:cNvSpPr txBox="true"/>
          <p:nvPr/>
        </p:nvSpPr>
        <p:spPr>
          <a:xfrm rot="0">
            <a:off x="959136" y="9638313"/>
            <a:ext cx="4868129" cy="315595"/>
          </a:xfrm>
          <a:prstGeom prst="rect">
            <a:avLst/>
          </a:prstGeom>
        </p:spPr>
        <p:txBody>
          <a:bodyPr anchor="t" rtlCol="false" tIns="0" lIns="0" bIns="0" rIns="0">
            <a:spAutoFit/>
          </a:bodyPr>
          <a:lstStyle/>
          <a:p>
            <a:pPr algn="just">
              <a:lnSpc>
                <a:spcPts val="2300"/>
              </a:lnSpc>
            </a:pPr>
            <a:r>
              <a:rPr lang="en-US" sz="2300" b="true">
                <a:solidFill>
                  <a:srgbClr val="34A83C"/>
                </a:solidFill>
                <a:latin typeface="Glacial Indifference Bold"/>
                <a:ea typeface="Glacial Indifference Bold"/>
                <a:cs typeface="Glacial Indifference Bold"/>
                <a:sym typeface="Glacial Indifference Bold"/>
              </a:rPr>
              <a:t>Final Project Python Kelompok B4</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8648" r="0" b="-58070"/>
            </a:stretch>
          </a:blipFill>
        </p:spPr>
      </p:sp>
      <p:sp>
        <p:nvSpPr>
          <p:cNvPr name="Freeform 3" id="3"/>
          <p:cNvSpPr/>
          <p:nvPr/>
        </p:nvSpPr>
        <p:spPr>
          <a:xfrm flipH="false" flipV="false" rot="0">
            <a:off x="15984335" y="0"/>
            <a:ext cx="1274965" cy="637482"/>
          </a:xfrm>
          <a:custGeom>
            <a:avLst/>
            <a:gdLst/>
            <a:ahLst/>
            <a:cxnLst/>
            <a:rect r="r" b="b" t="t" l="l"/>
            <a:pathLst>
              <a:path h="637482" w="1274965">
                <a:moveTo>
                  <a:pt x="0" y="0"/>
                </a:moveTo>
                <a:lnTo>
                  <a:pt x="1274965" y="0"/>
                </a:lnTo>
                <a:lnTo>
                  <a:pt x="1274965" y="637482"/>
                </a:lnTo>
                <a:lnTo>
                  <a:pt x="0" y="63748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6399377" y="8579596"/>
            <a:ext cx="2430974" cy="2404454"/>
          </a:xfrm>
          <a:custGeom>
            <a:avLst/>
            <a:gdLst/>
            <a:ahLst/>
            <a:cxnLst/>
            <a:rect r="r" b="b" t="t" l="l"/>
            <a:pathLst>
              <a:path h="2404454" w="2430974">
                <a:moveTo>
                  <a:pt x="0" y="0"/>
                </a:moveTo>
                <a:lnTo>
                  <a:pt x="2430974" y="0"/>
                </a:lnTo>
                <a:lnTo>
                  <a:pt x="2430974" y="2404454"/>
                </a:lnTo>
                <a:lnTo>
                  <a:pt x="0" y="2404454"/>
                </a:lnTo>
                <a:lnTo>
                  <a:pt x="0" y="0"/>
                </a:lnTo>
                <a:close/>
              </a:path>
            </a:pathLst>
          </a:custGeom>
          <a:blipFill>
            <a:blip r:embed="rId5">
              <a:alphaModFix amt="20999"/>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9144000" y="9432348"/>
            <a:ext cx="1551702" cy="1551702"/>
          </a:xfrm>
          <a:custGeom>
            <a:avLst/>
            <a:gdLst/>
            <a:ahLst/>
            <a:cxnLst/>
            <a:rect r="r" b="b" t="t" l="l"/>
            <a:pathLst>
              <a:path h="1551702" w="1551702">
                <a:moveTo>
                  <a:pt x="0" y="0"/>
                </a:moveTo>
                <a:lnTo>
                  <a:pt x="1551702" y="0"/>
                </a:lnTo>
                <a:lnTo>
                  <a:pt x="1551702" y="1551702"/>
                </a:lnTo>
                <a:lnTo>
                  <a:pt x="0" y="1551702"/>
                </a:lnTo>
                <a:lnTo>
                  <a:pt x="0" y="0"/>
                </a:lnTo>
                <a:close/>
              </a:path>
            </a:pathLst>
          </a:custGeom>
          <a:blipFill>
            <a:blip r:embed="rId7">
              <a:alphaModFix amt="10999"/>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742758" y="736922"/>
            <a:ext cx="571884" cy="583555"/>
          </a:xfrm>
          <a:custGeom>
            <a:avLst/>
            <a:gdLst/>
            <a:ahLst/>
            <a:cxnLst/>
            <a:rect r="r" b="b" t="t" l="l"/>
            <a:pathLst>
              <a:path h="583555" w="571884">
                <a:moveTo>
                  <a:pt x="0" y="0"/>
                </a:moveTo>
                <a:lnTo>
                  <a:pt x="571884" y="0"/>
                </a:lnTo>
                <a:lnTo>
                  <a:pt x="571884" y="583556"/>
                </a:lnTo>
                <a:lnTo>
                  <a:pt x="0" y="583556"/>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7" id="7"/>
          <p:cNvSpPr/>
          <p:nvPr/>
        </p:nvSpPr>
        <p:spPr>
          <a:xfrm flipH="false" flipV="false" rot="0">
            <a:off x="1253778" y="3162629"/>
            <a:ext cx="8318676" cy="5604708"/>
          </a:xfrm>
          <a:custGeom>
            <a:avLst/>
            <a:gdLst/>
            <a:ahLst/>
            <a:cxnLst/>
            <a:rect r="r" b="b" t="t" l="l"/>
            <a:pathLst>
              <a:path h="5604708" w="8318676">
                <a:moveTo>
                  <a:pt x="0" y="0"/>
                </a:moveTo>
                <a:lnTo>
                  <a:pt x="8318676" y="0"/>
                </a:lnTo>
                <a:lnTo>
                  <a:pt x="8318676" y="5604708"/>
                </a:lnTo>
                <a:lnTo>
                  <a:pt x="0" y="5604708"/>
                </a:lnTo>
                <a:lnTo>
                  <a:pt x="0" y="0"/>
                </a:lnTo>
                <a:close/>
              </a:path>
            </a:pathLst>
          </a:custGeom>
          <a:blipFill>
            <a:blip r:embed="rId11"/>
            <a:stretch>
              <a:fillRect l="0" t="0" r="0" b="0"/>
            </a:stretch>
          </a:blipFill>
        </p:spPr>
      </p:sp>
      <p:sp>
        <p:nvSpPr>
          <p:cNvPr name="TextBox 8" id="8"/>
          <p:cNvSpPr txBox="true"/>
          <p:nvPr/>
        </p:nvSpPr>
        <p:spPr>
          <a:xfrm rot="0">
            <a:off x="1530044" y="653415"/>
            <a:ext cx="6773755" cy="741045"/>
          </a:xfrm>
          <a:prstGeom prst="rect">
            <a:avLst/>
          </a:prstGeom>
        </p:spPr>
        <p:txBody>
          <a:bodyPr anchor="t" rtlCol="false" tIns="0" lIns="0" bIns="0" rIns="0">
            <a:spAutoFit/>
          </a:bodyPr>
          <a:lstStyle/>
          <a:p>
            <a:pPr algn="l">
              <a:lnSpc>
                <a:spcPts val="4800"/>
              </a:lnSpc>
            </a:pPr>
            <a:r>
              <a:rPr lang="en-US" sz="4800">
                <a:solidFill>
                  <a:srgbClr val="5383FF"/>
                </a:solidFill>
                <a:latin typeface="Impact"/>
                <a:ea typeface="Impact"/>
                <a:cs typeface="Impact"/>
                <a:sym typeface="Impact"/>
              </a:rPr>
              <a:t>CODE PROBLEM - 2.1</a:t>
            </a:r>
          </a:p>
        </p:txBody>
      </p:sp>
      <p:sp>
        <p:nvSpPr>
          <p:cNvPr name="TextBox 9" id="9"/>
          <p:cNvSpPr txBox="true"/>
          <p:nvPr/>
        </p:nvSpPr>
        <p:spPr>
          <a:xfrm rot="0">
            <a:off x="1530044" y="1620214"/>
            <a:ext cx="4868129" cy="306070"/>
          </a:xfrm>
          <a:prstGeom prst="rect">
            <a:avLst/>
          </a:prstGeom>
        </p:spPr>
        <p:txBody>
          <a:bodyPr anchor="t" rtlCol="false" tIns="0" lIns="0" bIns="0" rIns="0">
            <a:spAutoFit/>
          </a:bodyPr>
          <a:lstStyle/>
          <a:p>
            <a:pPr algn="just">
              <a:lnSpc>
                <a:spcPts val="2300"/>
              </a:lnSpc>
            </a:pPr>
            <a:r>
              <a:rPr lang="en-US" sz="2300" b="true">
                <a:solidFill>
                  <a:srgbClr val="34A83C"/>
                </a:solidFill>
                <a:latin typeface="Open Sans Bold"/>
                <a:ea typeface="Open Sans Bold"/>
                <a:cs typeface="Open Sans Bold"/>
                <a:sym typeface="Open Sans Bold"/>
              </a:rPr>
              <a:t>Problem Approach</a:t>
            </a:r>
          </a:p>
        </p:txBody>
      </p:sp>
      <p:sp>
        <p:nvSpPr>
          <p:cNvPr name="TextBox 10" id="10"/>
          <p:cNvSpPr txBox="true"/>
          <p:nvPr/>
        </p:nvSpPr>
        <p:spPr>
          <a:xfrm rot="0">
            <a:off x="1530044" y="1907234"/>
            <a:ext cx="15729256" cy="664845"/>
          </a:xfrm>
          <a:prstGeom prst="rect">
            <a:avLst/>
          </a:prstGeom>
        </p:spPr>
        <p:txBody>
          <a:bodyPr anchor="t" rtlCol="false" tIns="0" lIns="0" bIns="0" rIns="0">
            <a:spAutoFit/>
          </a:bodyPr>
          <a:lstStyle/>
          <a:p>
            <a:pPr algn="just">
              <a:lnSpc>
                <a:spcPts val="2700"/>
              </a:lnSpc>
            </a:pPr>
            <a:r>
              <a:rPr lang="en-US" sz="1800">
                <a:solidFill>
                  <a:srgbClr val="0A0147"/>
                </a:solidFill>
                <a:latin typeface="Open Sans"/>
                <a:ea typeface="Open Sans"/>
                <a:cs typeface="Open Sans"/>
                <a:sym typeface="Open Sans"/>
              </a:rPr>
              <a:t>Membandingkan total kuantitas penjualan untuk masing-masing kategori produk pada tahun 2021 dan 2022. Data dikelompokkan berdasarkan kategori, dihitung total kuantitasnya, kemudian hasilnya dibandingkan untuk melihat pertumbuhan atau penurunan.</a:t>
            </a:r>
          </a:p>
        </p:txBody>
      </p:sp>
      <p:sp>
        <p:nvSpPr>
          <p:cNvPr name="TextBox 11" id="11"/>
          <p:cNvSpPr txBox="true"/>
          <p:nvPr/>
        </p:nvSpPr>
        <p:spPr>
          <a:xfrm rot="0">
            <a:off x="1530044" y="2827984"/>
            <a:ext cx="4868129" cy="306070"/>
          </a:xfrm>
          <a:prstGeom prst="rect">
            <a:avLst/>
          </a:prstGeom>
        </p:spPr>
        <p:txBody>
          <a:bodyPr anchor="t" rtlCol="false" tIns="0" lIns="0" bIns="0" rIns="0">
            <a:spAutoFit/>
          </a:bodyPr>
          <a:lstStyle/>
          <a:p>
            <a:pPr algn="just">
              <a:lnSpc>
                <a:spcPts val="2300"/>
              </a:lnSpc>
            </a:pPr>
            <a:r>
              <a:rPr lang="en-US" sz="2300" b="true">
                <a:solidFill>
                  <a:srgbClr val="34A83C"/>
                </a:solidFill>
                <a:latin typeface="Open Sans Bold"/>
                <a:ea typeface="Open Sans Bold"/>
                <a:cs typeface="Open Sans Bold"/>
                <a:sym typeface="Open Sans Bold"/>
              </a:rPr>
              <a:t>Table</a:t>
            </a:r>
          </a:p>
        </p:txBody>
      </p:sp>
      <p:sp>
        <p:nvSpPr>
          <p:cNvPr name="TextBox 12" id="12"/>
          <p:cNvSpPr txBox="true"/>
          <p:nvPr/>
        </p:nvSpPr>
        <p:spPr>
          <a:xfrm rot="0">
            <a:off x="9808499" y="2827984"/>
            <a:ext cx="4868129" cy="306070"/>
          </a:xfrm>
          <a:prstGeom prst="rect">
            <a:avLst/>
          </a:prstGeom>
        </p:spPr>
        <p:txBody>
          <a:bodyPr anchor="t" rtlCol="false" tIns="0" lIns="0" bIns="0" rIns="0">
            <a:spAutoFit/>
          </a:bodyPr>
          <a:lstStyle/>
          <a:p>
            <a:pPr algn="just">
              <a:lnSpc>
                <a:spcPts val="2300"/>
              </a:lnSpc>
            </a:pPr>
            <a:r>
              <a:rPr lang="en-US" sz="2300" b="true">
                <a:solidFill>
                  <a:srgbClr val="34A83C"/>
                </a:solidFill>
                <a:latin typeface="Open Sans Bold"/>
                <a:ea typeface="Open Sans Bold"/>
                <a:cs typeface="Open Sans Bold"/>
                <a:sym typeface="Open Sans Bold"/>
              </a:rPr>
              <a:t>Syntax Breakdown</a:t>
            </a:r>
          </a:p>
        </p:txBody>
      </p:sp>
      <p:sp>
        <p:nvSpPr>
          <p:cNvPr name="TextBox 13" id="13"/>
          <p:cNvSpPr txBox="true"/>
          <p:nvPr/>
        </p:nvSpPr>
        <p:spPr>
          <a:xfrm rot="0">
            <a:off x="959136" y="9638313"/>
            <a:ext cx="4868129" cy="315595"/>
          </a:xfrm>
          <a:prstGeom prst="rect">
            <a:avLst/>
          </a:prstGeom>
        </p:spPr>
        <p:txBody>
          <a:bodyPr anchor="t" rtlCol="false" tIns="0" lIns="0" bIns="0" rIns="0">
            <a:spAutoFit/>
          </a:bodyPr>
          <a:lstStyle/>
          <a:p>
            <a:pPr algn="just">
              <a:lnSpc>
                <a:spcPts val="2300"/>
              </a:lnSpc>
            </a:pPr>
            <a:r>
              <a:rPr lang="en-US" sz="2300" b="true">
                <a:solidFill>
                  <a:srgbClr val="34A83C"/>
                </a:solidFill>
                <a:latin typeface="Glacial Indifference Bold"/>
                <a:ea typeface="Glacial Indifference Bold"/>
                <a:cs typeface="Glacial Indifference Bold"/>
                <a:sym typeface="Glacial Indifference Bold"/>
              </a:rPr>
              <a:t>Final Project Python Kelompok B4</a:t>
            </a:r>
          </a:p>
        </p:txBody>
      </p:sp>
      <p:grpSp>
        <p:nvGrpSpPr>
          <p:cNvPr name="Group 14" id="14"/>
          <p:cNvGrpSpPr/>
          <p:nvPr/>
        </p:nvGrpSpPr>
        <p:grpSpPr>
          <a:xfrm rot="0">
            <a:off x="9808499" y="3134054"/>
            <a:ext cx="7806365" cy="6196255"/>
            <a:chOff x="0" y="0"/>
            <a:chExt cx="2055997" cy="1631935"/>
          </a:xfrm>
        </p:grpSpPr>
        <p:sp>
          <p:nvSpPr>
            <p:cNvPr name="Freeform 15" id="15"/>
            <p:cNvSpPr/>
            <p:nvPr/>
          </p:nvSpPr>
          <p:spPr>
            <a:xfrm flipH="false" flipV="false" rot="0">
              <a:off x="0" y="0"/>
              <a:ext cx="2055997" cy="1631935"/>
            </a:xfrm>
            <a:custGeom>
              <a:avLst/>
              <a:gdLst/>
              <a:ahLst/>
              <a:cxnLst/>
              <a:rect r="r" b="b" t="t" l="l"/>
              <a:pathLst>
                <a:path h="1631935" w="2055997">
                  <a:moveTo>
                    <a:pt x="0" y="0"/>
                  </a:moveTo>
                  <a:lnTo>
                    <a:pt x="2055997" y="0"/>
                  </a:lnTo>
                  <a:lnTo>
                    <a:pt x="2055997" y="1631935"/>
                  </a:lnTo>
                  <a:lnTo>
                    <a:pt x="0" y="1631935"/>
                  </a:lnTo>
                  <a:close/>
                </a:path>
              </a:pathLst>
            </a:custGeom>
            <a:solidFill>
              <a:srgbClr val="F6F6F5"/>
            </a:solidFill>
          </p:spPr>
        </p:sp>
        <p:sp>
          <p:nvSpPr>
            <p:cNvPr name="TextBox 16" id="16"/>
            <p:cNvSpPr txBox="true"/>
            <p:nvPr/>
          </p:nvSpPr>
          <p:spPr>
            <a:xfrm>
              <a:off x="0" y="19050"/>
              <a:ext cx="2055997" cy="1612885"/>
            </a:xfrm>
            <a:prstGeom prst="rect">
              <a:avLst/>
            </a:prstGeom>
          </p:spPr>
          <p:txBody>
            <a:bodyPr anchor="ctr" rtlCol="false" tIns="254000" lIns="254000" bIns="254000" rIns="254000"/>
            <a:lstStyle/>
            <a:p>
              <a:pPr algn="just" marL="388620" indent="-194310" lvl="1">
                <a:lnSpc>
                  <a:spcPts val="2016"/>
                </a:lnSpc>
                <a:buFont typeface="Arial"/>
                <a:buChar char="•"/>
              </a:pPr>
              <a:r>
                <a:rPr lang="en-US" sz="1800">
                  <a:solidFill>
                    <a:srgbClr val="000000"/>
                  </a:solidFill>
                  <a:latin typeface="Open Sans"/>
                  <a:ea typeface="Open Sans"/>
                  <a:cs typeface="Open Sans"/>
                  <a:sym typeface="Open Sans"/>
                </a:rPr>
                <a:t>Filter Data Kategori Tahun 2021 dan 2022</a:t>
              </a:r>
            </a:p>
            <a:p>
              <a:pPr algn="just" marL="777240" indent="-259080" lvl="2">
                <a:lnSpc>
                  <a:spcPts val="2016"/>
                </a:lnSpc>
                <a:buFont typeface="Arial"/>
                <a:buChar char="⚬"/>
              </a:pPr>
              <a:r>
                <a:rPr lang="en-US" sz="1800">
                  <a:solidFill>
                    <a:srgbClr val="000000"/>
                  </a:solidFill>
                  <a:latin typeface="Open Sans"/>
                  <a:ea typeface="Open Sans"/>
                  <a:cs typeface="Open Sans"/>
                  <a:sym typeface="Open Sans"/>
                </a:rPr>
                <a:t>df['order_date'].dt.year == 2021/2022: Memfilter data berdasarkan tahun transaksi.</a:t>
              </a:r>
            </a:p>
            <a:p>
              <a:pPr algn="just" marL="777240" indent="-259080" lvl="2">
                <a:lnSpc>
                  <a:spcPts val="2016"/>
                </a:lnSpc>
                <a:buFont typeface="Arial"/>
                <a:buChar char="⚬"/>
              </a:pPr>
              <a:r>
                <a:rPr lang="en-US" sz="1800">
                  <a:solidFill>
                    <a:srgbClr val="000000"/>
                  </a:solidFill>
                  <a:latin typeface="Open Sans"/>
                  <a:ea typeface="Open Sans"/>
                  <a:cs typeface="Open Sans"/>
                  <a:sym typeface="Open Sans"/>
                </a:rPr>
                <a:t>df['is_valid'] == 1: Menyertakan hanya transaksi yang valid.</a:t>
              </a:r>
            </a:p>
            <a:p>
              <a:pPr algn="just" marL="388620" indent="-194310" lvl="1">
                <a:lnSpc>
                  <a:spcPts val="2016"/>
                </a:lnSpc>
                <a:buFont typeface="Arial"/>
                <a:buChar char="•"/>
              </a:pPr>
              <a:r>
                <a:rPr lang="en-US" sz="1800">
                  <a:solidFill>
                    <a:srgbClr val="000000"/>
                  </a:solidFill>
                  <a:latin typeface="Open Sans"/>
                  <a:ea typeface="Open Sans"/>
                  <a:cs typeface="Open Sans"/>
                  <a:sym typeface="Open Sans"/>
                </a:rPr>
                <a:t>Groupby dan Aggregation </a:t>
              </a:r>
            </a:p>
            <a:p>
              <a:pPr algn="just" marL="777240" indent="-259080" lvl="2">
                <a:lnSpc>
                  <a:spcPts val="2016"/>
                </a:lnSpc>
                <a:buFont typeface="Arial"/>
                <a:buChar char="⚬"/>
              </a:pPr>
              <a:r>
                <a:rPr lang="en-US" sz="1800">
                  <a:solidFill>
                    <a:srgbClr val="000000"/>
                  </a:solidFill>
                  <a:latin typeface="Open Sans"/>
                  <a:ea typeface="Open Sans"/>
                  <a:cs typeface="Open Sans"/>
                  <a:sym typeface="Open Sans"/>
                </a:rPr>
                <a:t>.groupby('category'): Mengelompokkan data berdasarkan kategori produk. </a:t>
              </a:r>
            </a:p>
            <a:p>
              <a:pPr algn="just" marL="777240" indent="-259080" lvl="2">
                <a:lnSpc>
                  <a:spcPts val="2016"/>
                </a:lnSpc>
                <a:buFont typeface="Arial"/>
                <a:buChar char="⚬"/>
              </a:pPr>
              <a:r>
                <a:rPr lang="en-US" sz="1800">
                  <a:solidFill>
                    <a:srgbClr val="000000"/>
                  </a:solidFill>
                  <a:latin typeface="Open Sans"/>
                  <a:ea typeface="Open Sans"/>
                  <a:cs typeface="Open Sans"/>
                  <a:sym typeface="Open Sans"/>
                </a:rPr>
                <a:t>.sum(): Menjumlahkan total kuantitas (qty_ordered) untuk setiap kategori.</a:t>
              </a:r>
            </a:p>
            <a:p>
              <a:pPr algn="just" marL="388620" indent="-194310" lvl="1">
                <a:lnSpc>
                  <a:spcPts val="2016"/>
                </a:lnSpc>
                <a:buFont typeface="Arial"/>
                <a:buChar char="•"/>
              </a:pPr>
              <a:r>
                <a:rPr lang="en-US" sz="1800">
                  <a:solidFill>
                    <a:srgbClr val="000000"/>
                  </a:solidFill>
                  <a:latin typeface="Open Sans"/>
                  <a:ea typeface="Open Sans"/>
                  <a:cs typeface="Open Sans"/>
                  <a:sym typeface="Open Sans"/>
                </a:rPr>
                <a:t>Reset Index</a:t>
              </a:r>
            </a:p>
            <a:p>
              <a:pPr algn="just" marL="777240" indent="-259080" lvl="2">
                <a:lnSpc>
                  <a:spcPts val="2016"/>
                </a:lnSpc>
                <a:buFont typeface="Arial"/>
                <a:buChar char="⚬"/>
              </a:pPr>
              <a:r>
                <a:rPr lang="en-US" sz="1800">
                  <a:solidFill>
                    <a:srgbClr val="000000"/>
                  </a:solidFill>
                  <a:latin typeface="Open Sans"/>
                  <a:ea typeface="Open Sans"/>
                  <a:cs typeface="Open Sans"/>
                  <a:sym typeface="Open Sans"/>
                </a:rPr>
                <a:t>.reset_index(name='Total_Quantity_2021/2022'): Mengatur ulang indeks dan memberi nama baru pada kolom hasil agregasi.</a:t>
              </a:r>
            </a:p>
            <a:p>
              <a:pPr algn="just" marL="388620" indent="-194310" lvl="1">
                <a:lnSpc>
                  <a:spcPts val="2016"/>
                </a:lnSpc>
                <a:buFont typeface="Arial"/>
                <a:buChar char="•"/>
              </a:pPr>
              <a:r>
                <a:rPr lang="en-US" sz="1800">
                  <a:solidFill>
                    <a:srgbClr val="000000"/>
                  </a:solidFill>
                  <a:latin typeface="Open Sans"/>
                  <a:ea typeface="Open Sans"/>
                  <a:cs typeface="Open Sans"/>
                  <a:sym typeface="Open Sans"/>
                </a:rPr>
                <a:t>Merge dan Decline Calculation</a:t>
              </a:r>
            </a:p>
            <a:p>
              <a:pPr algn="just" marL="777240" indent="-259080" lvl="2">
                <a:lnSpc>
                  <a:spcPts val="2016"/>
                </a:lnSpc>
                <a:buFont typeface="Arial"/>
                <a:buChar char="⚬"/>
              </a:pPr>
              <a:r>
                <a:rPr lang="en-US" sz="1800">
                  <a:solidFill>
                    <a:srgbClr val="000000"/>
                  </a:solidFill>
                  <a:latin typeface="Open Sans"/>
                  <a:ea typeface="Open Sans"/>
                  <a:cs typeface="Open Sans"/>
                  <a:sym typeface="Open Sans"/>
                </a:rPr>
                <a:t>merge(sales_2021_category, sales_2022_category, on='category', how='inner'): Menggabungkan data tahun 2021 dan 2022 berdasarkan kategori.</a:t>
              </a:r>
            </a:p>
            <a:p>
              <a:pPr algn="just" marL="388620" indent="-194310" lvl="1">
                <a:lnSpc>
                  <a:spcPts val="2016"/>
                </a:lnSpc>
                <a:buFont typeface="Arial"/>
                <a:buChar char="•"/>
              </a:pPr>
              <a:r>
                <a:rPr lang="en-US" sz="1800">
                  <a:solidFill>
                    <a:srgbClr val="000000"/>
                  </a:solidFill>
                  <a:latin typeface="Open Sans"/>
                  <a:ea typeface="Open Sans"/>
                  <a:cs typeface="Open Sans"/>
                  <a:sym typeface="Open Sans"/>
                </a:rPr>
                <a:t>Calculate Growth dan Sort Values</a:t>
              </a:r>
            </a:p>
            <a:p>
              <a:pPr algn="just" marL="777240" indent="-259080" lvl="2">
                <a:lnSpc>
                  <a:spcPts val="2016"/>
                </a:lnSpc>
                <a:buFont typeface="Arial"/>
                <a:buChar char="⚬"/>
              </a:pPr>
              <a:r>
                <a:rPr lang="en-US" sz="1800">
                  <a:solidFill>
                    <a:srgbClr val="000000"/>
                  </a:solidFill>
                  <a:latin typeface="Open Sans"/>
                  <a:ea typeface="Open Sans"/>
                  <a:cs typeface="Open Sans"/>
                  <a:sym typeface="Open Sans"/>
                </a:rPr>
                <a:t>sales_growth['Quantity_Growth']: Menghitung selisih kuantitas penjualan antara 2021 dan 2022.</a:t>
              </a:r>
            </a:p>
            <a:p>
              <a:pPr algn="just" marL="777240" indent="-259080" lvl="2">
                <a:lnSpc>
                  <a:spcPts val="2016"/>
                </a:lnSpc>
                <a:buFont typeface="Arial"/>
                <a:buChar char="⚬"/>
              </a:pPr>
              <a:r>
                <a:rPr lang="en-US" sz="1800">
                  <a:solidFill>
                    <a:srgbClr val="000000"/>
                  </a:solidFill>
                  <a:latin typeface="Open Sans"/>
                  <a:ea typeface="Open Sans"/>
                  <a:cs typeface="Open Sans"/>
                  <a:sym typeface="Open Sans"/>
                </a:rPr>
                <a:t>.sort_values('Quantity_Growth', ascending=True): Mengurutkan data berdasarkan pertumbuhan kuantitas, dari yang paling rendah ke tinggi.</a:t>
              </a:r>
            </a:p>
          </p:txBody>
        </p:sp>
      </p:gr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8648" r="0" b="-58070"/>
            </a:stretch>
          </a:blipFill>
        </p:spPr>
      </p:sp>
      <p:sp>
        <p:nvSpPr>
          <p:cNvPr name="Freeform 3" id="3"/>
          <p:cNvSpPr/>
          <p:nvPr/>
        </p:nvSpPr>
        <p:spPr>
          <a:xfrm flipH="false" flipV="false" rot="0">
            <a:off x="15984335" y="0"/>
            <a:ext cx="1274965" cy="637482"/>
          </a:xfrm>
          <a:custGeom>
            <a:avLst/>
            <a:gdLst/>
            <a:ahLst/>
            <a:cxnLst/>
            <a:rect r="r" b="b" t="t" l="l"/>
            <a:pathLst>
              <a:path h="637482" w="1274965">
                <a:moveTo>
                  <a:pt x="0" y="0"/>
                </a:moveTo>
                <a:lnTo>
                  <a:pt x="1274965" y="0"/>
                </a:lnTo>
                <a:lnTo>
                  <a:pt x="1274965" y="637482"/>
                </a:lnTo>
                <a:lnTo>
                  <a:pt x="0" y="63748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6399377" y="8579596"/>
            <a:ext cx="2430974" cy="2404454"/>
          </a:xfrm>
          <a:custGeom>
            <a:avLst/>
            <a:gdLst/>
            <a:ahLst/>
            <a:cxnLst/>
            <a:rect r="r" b="b" t="t" l="l"/>
            <a:pathLst>
              <a:path h="2404454" w="2430974">
                <a:moveTo>
                  <a:pt x="0" y="0"/>
                </a:moveTo>
                <a:lnTo>
                  <a:pt x="2430974" y="0"/>
                </a:lnTo>
                <a:lnTo>
                  <a:pt x="2430974" y="2404454"/>
                </a:lnTo>
                <a:lnTo>
                  <a:pt x="0" y="240445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9144000" y="9432348"/>
            <a:ext cx="1551702" cy="1551702"/>
          </a:xfrm>
          <a:custGeom>
            <a:avLst/>
            <a:gdLst/>
            <a:ahLst/>
            <a:cxnLst/>
            <a:rect r="r" b="b" t="t" l="l"/>
            <a:pathLst>
              <a:path h="1551702" w="1551702">
                <a:moveTo>
                  <a:pt x="0" y="0"/>
                </a:moveTo>
                <a:lnTo>
                  <a:pt x="1551702" y="0"/>
                </a:lnTo>
                <a:lnTo>
                  <a:pt x="1551702" y="1551702"/>
                </a:lnTo>
                <a:lnTo>
                  <a:pt x="0" y="155170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742758" y="736922"/>
            <a:ext cx="571884" cy="583555"/>
          </a:xfrm>
          <a:custGeom>
            <a:avLst/>
            <a:gdLst/>
            <a:ahLst/>
            <a:cxnLst/>
            <a:rect r="r" b="b" t="t" l="l"/>
            <a:pathLst>
              <a:path h="583555" w="571884">
                <a:moveTo>
                  <a:pt x="0" y="0"/>
                </a:moveTo>
                <a:lnTo>
                  <a:pt x="571884" y="0"/>
                </a:lnTo>
                <a:lnTo>
                  <a:pt x="571884" y="583556"/>
                </a:lnTo>
                <a:lnTo>
                  <a:pt x="0" y="583556"/>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7" id="7"/>
          <p:cNvSpPr/>
          <p:nvPr/>
        </p:nvSpPr>
        <p:spPr>
          <a:xfrm flipH="false" flipV="false" rot="0">
            <a:off x="1530044" y="3835248"/>
            <a:ext cx="9165659" cy="2990377"/>
          </a:xfrm>
          <a:custGeom>
            <a:avLst/>
            <a:gdLst/>
            <a:ahLst/>
            <a:cxnLst/>
            <a:rect r="r" b="b" t="t" l="l"/>
            <a:pathLst>
              <a:path h="2990377" w="9165659">
                <a:moveTo>
                  <a:pt x="0" y="0"/>
                </a:moveTo>
                <a:lnTo>
                  <a:pt x="9165658" y="0"/>
                </a:lnTo>
                <a:lnTo>
                  <a:pt x="9165658" y="2990376"/>
                </a:lnTo>
                <a:lnTo>
                  <a:pt x="0" y="2990376"/>
                </a:lnTo>
                <a:lnTo>
                  <a:pt x="0" y="0"/>
                </a:lnTo>
                <a:close/>
              </a:path>
            </a:pathLst>
          </a:custGeom>
          <a:blipFill>
            <a:blip r:embed="rId11"/>
            <a:stretch>
              <a:fillRect l="-193" t="0" r="-193" b="0"/>
            </a:stretch>
          </a:blipFill>
        </p:spPr>
      </p:sp>
      <p:sp>
        <p:nvSpPr>
          <p:cNvPr name="TextBox 8" id="8"/>
          <p:cNvSpPr txBox="true"/>
          <p:nvPr/>
        </p:nvSpPr>
        <p:spPr>
          <a:xfrm rot="0">
            <a:off x="1530044" y="653415"/>
            <a:ext cx="6773755" cy="741045"/>
          </a:xfrm>
          <a:prstGeom prst="rect">
            <a:avLst/>
          </a:prstGeom>
        </p:spPr>
        <p:txBody>
          <a:bodyPr anchor="t" rtlCol="false" tIns="0" lIns="0" bIns="0" rIns="0">
            <a:spAutoFit/>
          </a:bodyPr>
          <a:lstStyle/>
          <a:p>
            <a:pPr algn="l">
              <a:lnSpc>
                <a:spcPts val="4800"/>
              </a:lnSpc>
            </a:pPr>
            <a:r>
              <a:rPr lang="en-US" sz="4800">
                <a:solidFill>
                  <a:srgbClr val="5383FF"/>
                </a:solidFill>
                <a:latin typeface="Impact"/>
                <a:ea typeface="Impact"/>
                <a:cs typeface="Impact"/>
                <a:sym typeface="Impact"/>
              </a:rPr>
              <a:t>CODE PROBLEM - 2.1</a:t>
            </a:r>
          </a:p>
        </p:txBody>
      </p:sp>
      <p:sp>
        <p:nvSpPr>
          <p:cNvPr name="TextBox 9" id="9"/>
          <p:cNvSpPr txBox="true"/>
          <p:nvPr/>
        </p:nvSpPr>
        <p:spPr>
          <a:xfrm rot="0">
            <a:off x="1530044" y="1620214"/>
            <a:ext cx="4868129" cy="306070"/>
          </a:xfrm>
          <a:prstGeom prst="rect">
            <a:avLst/>
          </a:prstGeom>
        </p:spPr>
        <p:txBody>
          <a:bodyPr anchor="t" rtlCol="false" tIns="0" lIns="0" bIns="0" rIns="0">
            <a:spAutoFit/>
          </a:bodyPr>
          <a:lstStyle/>
          <a:p>
            <a:pPr algn="just">
              <a:lnSpc>
                <a:spcPts val="2300"/>
              </a:lnSpc>
            </a:pPr>
            <a:r>
              <a:rPr lang="en-US" sz="2300" b="true">
                <a:solidFill>
                  <a:srgbClr val="34A83C"/>
                </a:solidFill>
                <a:latin typeface="Open Sans Bold"/>
                <a:ea typeface="Open Sans Bold"/>
                <a:cs typeface="Open Sans Bold"/>
                <a:sym typeface="Open Sans Bold"/>
              </a:rPr>
              <a:t>Problem Approach</a:t>
            </a:r>
          </a:p>
        </p:txBody>
      </p:sp>
      <p:sp>
        <p:nvSpPr>
          <p:cNvPr name="TextBox 10" id="10"/>
          <p:cNvSpPr txBox="true"/>
          <p:nvPr/>
        </p:nvSpPr>
        <p:spPr>
          <a:xfrm rot="0">
            <a:off x="1530044" y="1907234"/>
            <a:ext cx="16084820" cy="1350645"/>
          </a:xfrm>
          <a:prstGeom prst="rect">
            <a:avLst/>
          </a:prstGeom>
        </p:spPr>
        <p:txBody>
          <a:bodyPr anchor="t" rtlCol="false" tIns="0" lIns="0" bIns="0" rIns="0">
            <a:spAutoFit/>
          </a:bodyPr>
          <a:lstStyle/>
          <a:p>
            <a:pPr algn="just">
              <a:lnSpc>
                <a:spcPts val="2700"/>
              </a:lnSpc>
            </a:pPr>
            <a:r>
              <a:rPr lang="en-US" sz="1800">
                <a:solidFill>
                  <a:srgbClr val="0A0147"/>
                </a:solidFill>
                <a:latin typeface="Open Sans"/>
                <a:ea typeface="Open Sans"/>
                <a:cs typeface="Open Sans"/>
                <a:sym typeface="Open Sans"/>
              </a:rPr>
              <a:t>Visualisasi menggunakan horizontal bar chart untuk mempermudah identifikasi kategori dengan perubahan signifikan. Visualisasi dilakukan dengan menampilkan data secara terurut dari penurunan terbesar ke pertumbuhan terbesar, serta menambahkan garis vertikal pada titik nol untuk membedakan tren positif dan negatif.</a:t>
            </a:r>
          </a:p>
          <a:p>
            <a:pPr algn="just">
              <a:lnSpc>
                <a:spcPts val="2700"/>
              </a:lnSpc>
            </a:pPr>
          </a:p>
        </p:txBody>
      </p:sp>
      <p:sp>
        <p:nvSpPr>
          <p:cNvPr name="TextBox 11" id="11"/>
          <p:cNvSpPr txBox="true"/>
          <p:nvPr/>
        </p:nvSpPr>
        <p:spPr>
          <a:xfrm rot="0">
            <a:off x="1530044" y="3486479"/>
            <a:ext cx="4868129" cy="306070"/>
          </a:xfrm>
          <a:prstGeom prst="rect">
            <a:avLst/>
          </a:prstGeom>
        </p:spPr>
        <p:txBody>
          <a:bodyPr anchor="t" rtlCol="false" tIns="0" lIns="0" bIns="0" rIns="0">
            <a:spAutoFit/>
          </a:bodyPr>
          <a:lstStyle/>
          <a:p>
            <a:pPr algn="just">
              <a:lnSpc>
                <a:spcPts val="2300"/>
              </a:lnSpc>
            </a:pPr>
            <a:r>
              <a:rPr lang="en-US" sz="2300" b="true">
                <a:solidFill>
                  <a:srgbClr val="34A83C"/>
                </a:solidFill>
                <a:latin typeface="Open Sans Bold"/>
                <a:ea typeface="Open Sans Bold"/>
                <a:cs typeface="Open Sans Bold"/>
                <a:sym typeface="Open Sans Bold"/>
              </a:rPr>
              <a:t>Visualization</a:t>
            </a:r>
          </a:p>
        </p:txBody>
      </p:sp>
      <p:sp>
        <p:nvSpPr>
          <p:cNvPr name="TextBox 12" id="12"/>
          <p:cNvSpPr txBox="true"/>
          <p:nvPr/>
        </p:nvSpPr>
        <p:spPr>
          <a:xfrm rot="0">
            <a:off x="11194816" y="3529178"/>
            <a:ext cx="4868129" cy="306070"/>
          </a:xfrm>
          <a:prstGeom prst="rect">
            <a:avLst/>
          </a:prstGeom>
        </p:spPr>
        <p:txBody>
          <a:bodyPr anchor="t" rtlCol="false" tIns="0" lIns="0" bIns="0" rIns="0">
            <a:spAutoFit/>
          </a:bodyPr>
          <a:lstStyle/>
          <a:p>
            <a:pPr algn="just">
              <a:lnSpc>
                <a:spcPts val="2300"/>
              </a:lnSpc>
            </a:pPr>
            <a:r>
              <a:rPr lang="en-US" sz="2300" b="true">
                <a:solidFill>
                  <a:srgbClr val="34A83C"/>
                </a:solidFill>
                <a:latin typeface="Open Sans Bold"/>
                <a:ea typeface="Open Sans Bold"/>
                <a:cs typeface="Open Sans Bold"/>
                <a:sym typeface="Open Sans Bold"/>
              </a:rPr>
              <a:t>Syntax Breakdown</a:t>
            </a:r>
          </a:p>
        </p:txBody>
      </p:sp>
      <p:sp>
        <p:nvSpPr>
          <p:cNvPr name="TextBox 13" id="13"/>
          <p:cNvSpPr txBox="true"/>
          <p:nvPr/>
        </p:nvSpPr>
        <p:spPr>
          <a:xfrm rot="0">
            <a:off x="959136" y="9638313"/>
            <a:ext cx="4868129" cy="315595"/>
          </a:xfrm>
          <a:prstGeom prst="rect">
            <a:avLst/>
          </a:prstGeom>
        </p:spPr>
        <p:txBody>
          <a:bodyPr anchor="t" rtlCol="false" tIns="0" lIns="0" bIns="0" rIns="0">
            <a:spAutoFit/>
          </a:bodyPr>
          <a:lstStyle/>
          <a:p>
            <a:pPr algn="just">
              <a:lnSpc>
                <a:spcPts val="2300"/>
              </a:lnSpc>
            </a:pPr>
            <a:r>
              <a:rPr lang="en-US" sz="2300" b="true">
                <a:solidFill>
                  <a:srgbClr val="34A83C"/>
                </a:solidFill>
                <a:latin typeface="Glacial Indifference Bold"/>
                <a:ea typeface="Glacial Indifference Bold"/>
                <a:cs typeface="Glacial Indifference Bold"/>
                <a:sym typeface="Glacial Indifference Bold"/>
              </a:rPr>
              <a:t>Final Project Python Kelompok B4</a:t>
            </a:r>
          </a:p>
        </p:txBody>
      </p:sp>
      <p:grpSp>
        <p:nvGrpSpPr>
          <p:cNvPr name="Group 14" id="14"/>
          <p:cNvGrpSpPr/>
          <p:nvPr/>
        </p:nvGrpSpPr>
        <p:grpSpPr>
          <a:xfrm rot="0">
            <a:off x="11194816" y="3792549"/>
            <a:ext cx="6064484" cy="2976805"/>
            <a:chOff x="0" y="0"/>
            <a:chExt cx="1597230" cy="784015"/>
          </a:xfrm>
        </p:grpSpPr>
        <p:sp>
          <p:nvSpPr>
            <p:cNvPr name="Freeform 15" id="15"/>
            <p:cNvSpPr/>
            <p:nvPr/>
          </p:nvSpPr>
          <p:spPr>
            <a:xfrm flipH="false" flipV="false" rot="0">
              <a:off x="0" y="0"/>
              <a:ext cx="1597230" cy="784014"/>
            </a:xfrm>
            <a:custGeom>
              <a:avLst/>
              <a:gdLst/>
              <a:ahLst/>
              <a:cxnLst/>
              <a:rect r="r" b="b" t="t" l="l"/>
              <a:pathLst>
                <a:path h="784014" w="1597230">
                  <a:moveTo>
                    <a:pt x="0" y="0"/>
                  </a:moveTo>
                  <a:lnTo>
                    <a:pt x="1597230" y="0"/>
                  </a:lnTo>
                  <a:lnTo>
                    <a:pt x="1597230" y="784014"/>
                  </a:lnTo>
                  <a:lnTo>
                    <a:pt x="0" y="784014"/>
                  </a:lnTo>
                  <a:close/>
                </a:path>
              </a:pathLst>
            </a:custGeom>
            <a:solidFill>
              <a:srgbClr val="F6F6F5"/>
            </a:solidFill>
          </p:spPr>
        </p:sp>
        <p:sp>
          <p:nvSpPr>
            <p:cNvPr name="TextBox 16" id="16"/>
            <p:cNvSpPr txBox="true"/>
            <p:nvPr/>
          </p:nvSpPr>
          <p:spPr>
            <a:xfrm>
              <a:off x="0" y="19050"/>
              <a:ext cx="1597230" cy="764965"/>
            </a:xfrm>
            <a:prstGeom prst="rect">
              <a:avLst/>
            </a:prstGeom>
          </p:spPr>
          <p:txBody>
            <a:bodyPr anchor="ctr" rtlCol="false" tIns="254000" lIns="254000" bIns="254000" rIns="254000"/>
            <a:lstStyle/>
            <a:p>
              <a:pPr algn="just" marL="388620" indent="-194310" lvl="1">
                <a:lnSpc>
                  <a:spcPts val="2016"/>
                </a:lnSpc>
                <a:buFont typeface="Arial"/>
                <a:buChar char="•"/>
              </a:pPr>
              <a:r>
                <a:rPr lang="en-US" sz="1800">
                  <a:solidFill>
                    <a:srgbClr val="000000"/>
                  </a:solidFill>
                  <a:latin typeface="Open Sans"/>
                  <a:ea typeface="Open Sans"/>
                  <a:cs typeface="Open Sans"/>
                  <a:sym typeface="Open Sans"/>
                </a:rPr>
                <a:t>sns.barplot(data=sales_growth.head(15), x='Quantity_Growth', y='category'): Membuat diagram batang horizontal untuk menampilkan perubahan kuantitas.</a:t>
              </a:r>
            </a:p>
            <a:p>
              <a:pPr algn="just" marL="388620" indent="-194310" lvl="1">
                <a:lnSpc>
                  <a:spcPts val="2016"/>
                </a:lnSpc>
                <a:buFont typeface="Arial"/>
                <a:buChar char="•"/>
              </a:pPr>
              <a:r>
                <a:rPr lang="en-US" sz="1800">
                  <a:solidFill>
                    <a:srgbClr val="000000"/>
                  </a:solidFill>
                  <a:latin typeface="Open Sans"/>
                  <a:ea typeface="Open Sans"/>
                  <a:cs typeface="Open Sans"/>
                  <a:sym typeface="Open Sans"/>
                </a:rPr>
                <a:t>ax.text(value + 5, i, f'{value}'): Menambahkan label angka pada setiap batang diagram.</a:t>
              </a:r>
            </a:p>
            <a:p>
              <a:pPr algn="just" marL="388620" indent="-194310" lvl="1">
                <a:lnSpc>
                  <a:spcPts val="2016"/>
                </a:lnSpc>
                <a:buFont typeface="Arial"/>
                <a:buChar char="•"/>
              </a:pPr>
              <a:r>
                <a:rPr lang="en-US" sz="1800">
                  <a:solidFill>
                    <a:srgbClr val="000000"/>
                  </a:solidFill>
                  <a:latin typeface="Open Sans"/>
                  <a:ea typeface="Open Sans"/>
                  <a:cs typeface="Open Sans"/>
                  <a:sym typeface="Open Sans"/>
                </a:rPr>
                <a:t>plt.axvline(0, color='gray', linestyle='--'): Menambahkan garis vertikal di titik nol.</a:t>
              </a:r>
            </a:p>
            <a:p>
              <a:pPr algn="just" marL="388620" indent="-194310" lvl="1">
                <a:lnSpc>
                  <a:spcPts val="2016"/>
                </a:lnSpc>
                <a:buFont typeface="Arial"/>
                <a:buChar char="•"/>
              </a:pPr>
              <a:r>
                <a:rPr lang="en-US" sz="1800">
                  <a:solidFill>
                    <a:srgbClr val="000000"/>
                  </a:solidFill>
                  <a:latin typeface="Open Sans"/>
                  <a:ea typeface="Open Sans"/>
                  <a:cs typeface="Open Sans"/>
                  <a:sym typeface="Open Sans"/>
                </a:rPr>
                <a:t>palette='Blues_r': Mengatur warna diagram agar estetis dan konsisten.</a:t>
              </a:r>
            </a:p>
          </p:txBody>
        </p:sp>
      </p:gr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8648" r="0" b="-58070"/>
            </a:stretch>
          </a:blipFill>
        </p:spPr>
      </p:sp>
      <p:sp>
        <p:nvSpPr>
          <p:cNvPr name="Freeform 3" id="3"/>
          <p:cNvSpPr/>
          <p:nvPr/>
        </p:nvSpPr>
        <p:spPr>
          <a:xfrm flipH="false" flipV="false" rot="0">
            <a:off x="15984335" y="0"/>
            <a:ext cx="1274965" cy="637482"/>
          </a:xfrm>
          <a:custGeom>
            <a:avLst/>
            <a:gdLst/>
            <a:ahLst/>
            <a:cxnLst/>
            <a:rect r="r" b="b" t="t" l="l"/>
            <a:pathLst>
              <a:path h="637482" w="1274965">
                <a:moveTo>
                  <a:pt x="0" y="0"/>
                </a:moveTo>
                <a:lnTo>
                  <a:pt x="1274965" y="0"/>
                </a:lnTo>
                <a:lnTo>
                  <a:pt x="1274965" y="637482"/>
                </a:lnTo>
                <a:lnTo>
                  <a:pt x="0" y="63748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6399377" y="8579596"/>
            <a:ext cx="2430974" cy="2404454"/>
          </a:xfrm>
          <a:custGeom>
            <a:avLst/>
            <a:gdLst/>
            <a:ahLst/>
            <a:cxnLst/>
            <a:rect r="r" b="b" t="t" l="l"/>
            <a:pathLst>
              <a:path h="2404454" w="2430974">
                <a:moveTo>
                  <a:pt x="0" y="0"/>
                </a:moveTo>
                <a:lnTo>
                  <a:pt x="2430974" y="0"/>
                </a:lnTo>
                <a:lnTo>
                  <a:pt x="2430974" y="2404454"/>
                </a:lnTo>
                <a:lnTo>
                  <a:pt x="0" y="240445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9144000" y="9432348"/>
            <a:ext cx="1551702" cy="1551702"/>
          </a:xfrm>
          <a:custGeom>
            <a:avLst/>
            <a:gdLst/>
            <a:ahLst/>
            <a:cxnLst/>
            <a:rect r="r" b="b" t="t" l="l"/>
            <a:pathLst>
              <a:path h="1551702" w="1551702">
                <a:moveTo>
                  <a:pt x="0" y="0"/>
                </a:moveTo>
                <a:lnTo>
                  <a:pt x="1551702" y="0"/>
                </a:lnTo>
                <a:lnTo>
                  <a:pt x="1551702" y="1551702"/>
                </a:lnTo>
                <a:lnTo>
                  <a:pt x="0" y="155170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742758" y="736922"/>
            <a:ext cx="571884" cy="583555"/>
          </a:xfrm>
          <a:custGeom>
            <a:avLst/>
            <a:gdLst/>
            <a:ahLst/>
            <a:cxnLst/>
            <a:rect r="r" b="b" t="t" l="l"/>
            <a:pathLst>
              <a:path h="583555" w="571884">
                <a:moveTo>
                  <a:pt x="0" y="0"/>
                </a:moveTo>
                <a:lnTo>
                  <a:pt x="571884" y="0"/>
                </a:lnTo>
                <a:lnTo>
                  <a:pt x="571884" y="583556"/>
                </a:lnTo>
                <a:lnTo>
                  <a:pt x="0" y="583556"/>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7" id="7"/>
          <p:cNvSpPr txBox="true"/>
          <p:nvPr/>
        </p:nvSpPr>
        <p:spPr>
          <a:xfrm rot="0">
            <a:off x="1530044" y="6463329"/>
            <a:ext cx="4868129" cy="306070"/>
          </a:xfrm>
          <a:prstGeom prst="rect">
            <a:avLst/>
          </a:prstGeom>
        </p:spPr>
        <p:txBody>
          <a:bodyPr anchor="t" rtlCol="false" tIns="0" lIns="0" bIns="0" rIns="0">
            <a:spAutoFit/>
          </a:bodyPr>
          <a:lstStyle/>
          <a:p>
            <a:pPr algn="just">
              <a:lnSpc>
                <a:spcPts val="2300"/>
              </a:lnSpc>
            </a:pPr>
            <a:r>
              <a:rPr lang="en-US" sz="2300" b="true">
                <a:solidFill>
                  <a:srgbClr val="34A83C"/>
                </a:solidFill>
                <a:latin typeface="Open Sans Bold"/>
                <a:ea typeface="Open Sans Bold"/>
                <a:cs typeface="Open Sans Bold"/>
                <a:sym typeface="Open Sans Bold"/>
              </a:rPr>
              <a:t>Insight</a:t>
            </a:r>
          </a:p>
        </p:txBody>
      </p:sp>
      <p:grpSp>
        <p:nvGrpSpPr>
          <p:cNvPr name="Group 8" id="8"/>
          <p:cNvGrpSpPr/>
          <p:nvPr/>
        </p:nvGrpSpPr>
        <p:grpSpPr>
          <a:xfrm rot="0">
            <a:off x="1314642" y="6715554"/>
            <a:ext cx="7623441" cy="2813286"/>
            <a:chOff x="0" y="0"/>
            <a:chExt cx="2007820" cy="740948"/>
          </a:xfrm>
        </p:grpSpPr>
        <p:sp>
          <p:nvSpPr>
            <p:cNvPr name="Freeform 9" id="9"/>
            <p:cNvSpPr/>
            <p:nvPr/>
          </p:nvSpPr>
          <p:spPr>
            <a:xfrm flipH="false" flipV="false" rot="0">
              <a:off x="0" y="0"/>
              <a:ext cx="2007820" cy="740948"/>
            </a:xfrm>
            <a:custGeom>
              <a:avLst/>
              <a:gdLst/>
              <a:ahLst/>
              <a:cxnLst/>
              <a:rect r="r" b="b" t="t" l="l"/>
              <a:pathLst>
                <a:path h="740948" w="2007820">
                  <a:moveTo>
                    <a:pt x="0" y="0"/>
                  </a:moveTo>
                  <a:lnTo>
                    <a:pt x="2007820" y="0"/>
                  </a:lnTo>
                  <a:lnTo>
                    <a:pt x="2007820" y="740948"/>
                  </a:lnTo>
                  <a:lnTo>
                    <a:pt x="0" y="740948"/>
                  </a:lnTo>
                  <a:close/>
                </a:path>
              </a:pathLst>
            </a:custGeom>
            <a:solidFill>
              <a:srgbClr val="C4C6CC">
                <a:alpha val="22745"/>
              </a:srgbClr>
            </a:solidFill>
          </p:spPr>
        </p:sp>
        <p:sp>
          <p:nvSpPr>
            <p:cNvPr name="TextBox 10" id="10"/>
            <p:cNvSpPr txBox="true"/>
            <p:nvPr/>
          </p:nvSpPr>
          <p:spPr>
            <a:xfrm>
              <a:off x="0" y="38100"/>
              <a:ext cx="2007820" cy="702848"/>
            </a:xfrm>
            <a:prstGeom prst="rect">
              <a:avLst/>
            </a:prstGeom>
          </p:spPr>
          <p:txBody>
            <a:bodyPr anchor="ctr" rtlCol="false" tIns="50800" lIns="50800" bIns="50800" rIns="50800"/>
            <a:lstStyle/>
            <a:p>
              <a:pPr algn="ctr">
                <a:lnSpc>
                  <a:spcPts val="2300"/>
                </a:lnSpc>
              </a:pPr>
            </a:p>
          </p:txBody>
        </p:sp>
      </p:grpSp>
      <p:sp>
        <p:nvSpPr>
          <p:cNvPr name="TextBox 11" id="11"/>
          <p:cNvSpPr txBox="true"/>
          <p:nvPr/>
        </p:nvSpPr>
        <p:spPr>
          <a:xfrm rot="0">
            <a:off x="9784512" y="6463329"/>
            <a:ext cx="4868129" cy="306070"/>
          </a:xfrm>
          <a:prstGeom prst="rect">
            <a:avLst/>
          </a:prstGeom>
        </p:spPr>
        <p:txBody>
          <a:bodyPr anchor="t" rtlCol="false" tIns="0" lIns="0" bIns="0" rIns="0">
            <a:spAutoFit/>
          </a:bodyPr>
          <a:lstStyle/>
          <a:p>
            <a:pPr algn="just">
              <a:lnSpc>
                <a:spcPts val="2300"/>
              </a:lnSpc>
            </a:pPr>
            <a:r>
              <a:rPr lang="en-US" sz="2300" b="true">
                <a:solidFill>
                  <a:srgbClr val="34A83C"/>
                </a:solidFill>
                <a:latin typeface="Open Sans Bold"/>
                <a:ea typeface="Open Sans Bold"/>
                <a:cs typeface="Open Sans Bold"/>
                <a:sym typeface="Open Sans Bold"/>
              </a:rPr>
              <a:t>Recommendation</a:t>
            </a:r>
          </a:p>
        </p:txBody>
      </p:sp>
      <p:grpSp>
        <p:nvGrpSpPr>
          <p:cNvPr name="Group 12" id="12"/>
          <p:cNvGrpSpPr/>
          <p:nvPr/>
        </p:nvGrpSpPr>
        <p:grpSpPr>
          <a:xfrm rot="0">
            <a:off x="9569111" y="6715554"/>
            <a:ext cx="7690189" cy="2813286"/>
            <a:chOff x="0" y="0"/>
            <a:chExt cx="2025400" cy="740948"/>
          </a:xfrm>
        </p:grpSpPr>
        <p:sp>
          <p:nvSpPr>
            <p:cNvPr name="Freeform 13" id="13"/>
            <p:cNvSpPr/>
            <p:nvPr/>
          </p:nvSpPr>
          <p:spPr>
            <a:xfrm flipH="false" flipV="false" rot="0">
              <a:off x="0" y="0"/>
              <a:ext cx="2025400" cy="740948"/>
            </a:xfrm>
            <a:custGeom>
              <a:avLst/>
              <a:gdLst/>
              <a:ahLst/>
              <a:cxnLst/>
              <a:rect r="r" b="b" t="t" l="l"/>
              <a:pathLst>
                <a:path h="740948" w="2025400">
                  <a:moveTo>
                    <a:pt x="0" y="0"/>
                  </a:moveTo>
                  <a:lnTo>
                    <a:pt x="2025400" y="0"/>
                  </a:lnTo>
                  <a:lnTo>
                    <a:pt x="2025400" y="740948"/>
                  </a:lnTo>
                  <a:lnTo>
                    <a:pt x="0" y="740948"/>
                  </a:lnTo>
                  <a:close/>
                </a:path>
              </a:pathLst>
            </a:custGeom>
            <a:solidFill>
              <a:srgbClr val="C4C6CC">
                <a:alpha val="22745"/>
              </a:srgbClr>
            </a:solidFill>
          </p:spPr>
        </p:sp>
        <p:sp>
          <p:nvSpPr>
            <p:cNvPr name="TextBox 14" id="14"/>
            <p:cNvSpPr txBox="true"/>
            <p:nvPr/>
          </p:nvSpPr>
          <p:spPr>
            <a:xfrm>
              <a:off x="0" y="38100"/>
              <a:ext cx="2025400" cy="702848"/>
            </a:xfrm>
            <a:prstGeom prst="rect">
              <a:avLst/>
            </a:prstGeom>
          </p:spPr>
          <p:txBody>
            <a:bodyPr anchor="ctr" rtlCol="false" tIns="50800" lIns="50800" bIns="50800" rIns="50800"/>
            <a:lstStyle/>
            <a:p>
              <a:pPr algn="ctr">
                <a:lnSpc>
                  <a:spcPts val="2300"/>
                </a:lnSpc>
              </a:pPr>
            </a:p>
          </p:txBody>
        </p:sp>
      </p:grpSp>
      <p:sp>
        <p:nvSpPr>
          <p:cNvPr name="Freeform 15" id="15"/>
          <p:cNvSpPr/>
          <p:nvPr/>
        </p:nvSpPr>
        <p:spPr>
          <a:xfrm flipH="false" flipV="false" rot="0">
            <a:off x="1530044" y="1580320"/>
            <a:ext cx="5981370" cy="4844910"/>
          </a:xfrm>
          <a:custGeom>
            <a:avLst/>
            <a:gdLst/>
            <a:ahLst/>
            <a:cxnLst/>
            <a:rect r="r" b="b" t="t" l="l"/>
            <a:pathLst>
              <a:path h="4844910" w="5981370">
                <a:moveTo>
                  <a:pt x="0" y="0"/>
                </a:moveTo>
                <a:lnTo>
                  <a:pt x="5981370" y="0"/>
                </a:lnTo>
                <a:lnTo>
                  <a:pt x="5981370" y="4844909"/>
                </a:lnTo>
                <a:lnTo>
                  <a:pt x="0" y="4844909"/>
                </a:lnTo>
                <a:lnTo>
                  <a:pt x="0" y="0"/>
                </a:lnTo>
                <a:close/>
              </a:path>
            </a:pathLst>
          </a:custGeom>
          <a:blipFill>
            <a:blip r:embed="rId11"/>
            <a:stretch>
              <a:fillRect l="0" t="0" r="0" b="0"/>
            </a:stretch>
          </a:blipFill>
        </p:spPr>
      </p:sp>
      <p:sp>
        <p:nvSpPr>
          <p:cNvPr name="Freeform 16" id="16"/>
          <p:cNvSpPr/>
          <p:nvPr/>
        </p:nvSpPr>
        <p:spPr>
          <a:xfrm flipH="false" flipV="false" rot="0">
            <a:off x="9569111" y="1428473"/>
            <a:ext cx="7542274" cy="4996757"/>
          </a:xfrm>
          <a:custGeom>
            <a:avLst/>
            <a:gdLst/>
            <a:ahLst/>
            <a:cxnLst/>
            <a:rect r="r" b="b" t="t" l="l"/>
            <a:pathLst>
              <a:path h="4996757" w="7542274">
                <a:moveTo>
                  <a:pt x="0" y="0"/>
                </a:moveTo>
                <a:lnTo>
                  <a:pt x="7542274" y="0"/>
                </a:lnTo>
                <a:lnTo>
                  <a:pt x="7542274" y="4996756"/>
                </a:lnTo>
                <a:lnTo>
                  <a:pt x="0" y="4996756"/>
                </a:lnTo>
                <a:lnTo>
                  <a:pt x="0" y="0"/>
                </a:lnTo>
                <a:close/>
              </a:path>
            </a:pathLst>
          </a:custGeom>
          <a:blipFill>
            <a:blip r:embed="rId12"/>
            <a:stretch>
              <a:fillRect l="0" t="0" r="0" b="0"/>
            </a:stretch>
          </a:blipFill>
          <a:ln w="38100" cap="rnd">
            <a:solidFill>
              <a:srgbClr val="34A83C"/>
            </a:solidFill>
            <a:prstDash val="lgDash"/>
            <a:round/>
          </a:ln>
        </p:spPr>
      </p:sp>
      <p:sp>
        <p:nvSpPr>
          <p:cNvPr name="TextBox 17" id="17"/>
          <p:cNvSpPr txBox="true"/>
          <p:nvPr/>
        </p:nvSpPr>
        <p:spPr>
          <a:xfrm rot="0">
            <a:off x="1530044" y="653415"/>
            <a:ext cx="6773755" cy="741045"/>
          </a:xfrm>
          <a:prstGeom prst="rect">
            <a:avLst/>
          </a:prstGeom>
        </p:spPr>
        <p:txBody>
          <a:bodyPr anchor="t" rtlCol="false" tIns="0" lIns="0" bIns="0" rIns="0">
            <a:spAutoFit/>
          </a:bodyPr>
          <a:lstStyle/>
          <a:p>
            <a:pPr algn="l">
              <a:lnSpc>
                <a:spcPts val="4800"/>
              </a:lnSpc>
            </a:pPr>
            <a:r>
              <a:rPr lang="en-US" sz="4800">
                <a:solidFill>
                  <a:srgbClr val="5383FF"/>
                </a:solidFill>
                <a:latin typeface="Impact"/>
                <a:ea typeface="Impact"/>
                <a:cs typeface="Impact"/>
                <a:sym typeface="Impact"/>
              </a:rPr>
              <a:t>RESULT PROBLEM - 2.2</a:t>
            </a:r>
          </a:p>
        </p:txBody>
      </p:sp>
      <p:sp>
        <p:nvSpPr>
          <p:cNvPr name="TextBox 18" id="18"/>
          <p:cNvSpPr txBox="true"/>
          <p:nvPr/>
        </p:nvSpPr>
        <p:spPr>
          <a:xfrm rot="0">
            <a:off x="1530044" y="1274250"/>
            <a:ext cx="4868129" cy="306070"/>
          </a:xfrm>
          <a:prstGeom prst="rect">
            <a:avLst/>
          </a:prstGeom>
        </p:spPr>
        <p:txBody>
          <a:bodyPr anchor="t" rtlCol="false" tIns="0" lIns="0" bIns="0" rIns="0">
            <a:spAutoFit/>
          </a:bodyPr>
          <a:lstStyle/>
          <a:p>
            <a:pPr algn="just">
              <a:lnSpc>
                <a:spcPts val="2300"/>
              </a:lnSpc>
            </a:pPr>
            <a:r>
              <a:rPr lang="en-US" sz="2300" b="true">
                <a:solidFill>
                  <a:srgbClr val="34A83C"/>
                </a:solidFill>
                <a:latin typeface="Open Sans Bold"/>
                <a:ea typeface="Open Sans Bold"/>
                <a:cs typeface="Open Sans Bold"/>
                <a:sym typeface="Open Sans Bold"/>
              </a:rPr>
              <a:t>Output</a:t>
            </a:r>
          </a:p>
        </p:txBody>
      </p:sp>
      <p:sp>
        <p:nvSpPr>
          <p:cNvPr name="TextBox 19" id="19"/>
          <p:cNvSpPr txBox="true"/>
          <p:nvPr/>
        </p:nvSpPr>
        <p:spPr>
          <a:xfrm rot="0">
            <a:off x="1314642" y="6778925"/>
            <a:ext cx="7558351" cy="2124075"/>
          </a:xfrm>
          <a:prstGeom prst="rect">
            <a:avLst/>
          </a:prstGeom>
        </p:spPr>
        <p:txBody>
          <a:bodyPr anchor="t" rtlCol="false" tIns="0" lIns="0" bIns="0" rIns="0">
            <a:spAutoFit/>
          </a:bodyPr>
          <a:lstStyle/>
          <a:p>
            <a:pPr algn="just" marL="388620" indent="-194310" lvl="1">
              <a:lnSpc>
                <a:spcPts val="2160"/>
              </a:lnSpc>
              <a:buFont typeface="Arial"/>
              <a:buChar char="•"/>
            </a:pPr>
            <a:r>
              <a:rPr lang="en-US" sz="1800">
                <a:solidFill>
                  <a:srgbClr val="000000"/>
                </a:solidFill>
                <a:latin typeface="Open Sans"/>
                <a:ea typeface="Open Sans"/>
                <a:cs typeface="Open Sans"/>
                <a:sym typeface="Open Sans"/>
              </a:rPr>
              <a:t>Kuantitas penjualan kategori seperti Mobiles &amp; Tablets, Women Fashion, dan Superstore mengalami peningkatan yang cukup signifikan pada tahun 2022.</a:t>
            </a:r>
          </a:p>
          <a:p>
            <a:pPr algn="just" marL="388620" indent="-194310" lvl="1">
              <a:lnSpc>
                <a:spcPts val="2160"/>
              </a:lnSpc>
              <a:buFont typeface="Arial"/>
              <a:buChar char="•"/>
            </a:pPr>
            <a:r>
              <a:rPr lang="en-US" sz="1800">
                <a:solidFill>
                  <a:srgbClr val="000000"/>
                </a:solidFill>
                <a:latin typeface="Open Sans"/>
                <a:ea typeface="Open Sans"/>
                <a:cs typeface="Open Sans"/>
                <a:sym typeface="Open Sans"/>
              </a:rPr>
              <a:t>Kategori Others mengalami penurunan kuantitas terbesar, yaitu sebesar 163 unit dari tahun 2021 ke 2022. </a:t>
            </a:r>
          </a:p>
          <a:p>
            <a:pPr algn="just" marL="388620" indent="-194310" lvl="1">
              <a:lnSpc>
                <a:spcPts val="2160"/>
              </a:lnSpc>
              <a:buFont typeface="Arial"/>
              <a:buChar char="•"/>
            </a:pPr>
            <a:r>
              <a:rPr lang="en-US" sz="1800">
                <a:solidFill>
                  <a:srgbClr val="000000"/>
                </a:solidFill>
                <a:latin typeface="Open Sans"/>
                <a:ea typeface="Open Sans"/>
                <a:cs typeface="Open Sans"/>
                <a:sym typeface="Open Sans"/>
              </a:rPr>
              <a:t>Mayoritas kategori menunjukkan pertumbuhan positif, namun beberapa kategori penting seperti Others mengalami penurunan yang cukup besar, mengindikasikan perlunya perhatian khusus.</a:t>
            </a:r>
          </a:p>
        </p:txBody>
      </p:sp>
      <p:sp>
        <p:nvSpPr>
          <p:cNvPr name="TextBox 20" id="20"/>
          <p:cNvSpPr txBox="true"/>
          <p:nvPr/>
        </p:nvSpPr>
        <p:spPr>
          <a:xfrm rot="0">
            <a:off x="9487115" y="6773828"/>
            <a:ext cx="7624270" cy="2657475"/>
          </a:xfrm>
          <a:prstGeom prst="rect">
            <a:avLst/>
          </a:prstGeom>
        </p:spPr>
        <p:txBody>
          <a:bodyPr anchor="t" rtlCol="false" tIns="0" lIns="0" bIns="0" rIns="0">
            <a:spAutoFit/>
          </a:bodyPr>
          <a:lstStyle/>
          <a:p>
            <a:pPr algn="just" marL="388620" indent="-194310" lvl="1">
              <a:lnSpc>
                <a:spcPts val="2160"/>
              </a:lnSpc>
              <a:buFont typeface="Arial"/>
              <a:buChar char="•"/>
            </a:pPr>
            <a:r>
              <a:rPr lang="en-US" sz="1800">
                <a:solidFill>
                  <a:srgbClr val="000000"/>
                </a:solidFill>
                <a:latin typeface="Open Sans"/>
                <a:ea typeface="Open Sans"/>
                <a:cs typeface="Open Sans"/>
                <a:sym typeface="Open Sans"/>
              </a:rPr>
              <a:t>Analisis lebih mendalam terkait penyebab penurunan, seperti kurangnya promosi, tren pasar yang berubah, atau stok yang tidak sesuai dengan permintaan.</a:t>
            </a:r>
          </a:p>
          <a:p>
            <a:pPr algn="just" marL="388620" indent="-194310" lvl="1">
              <a:lnSpc>
                <a:spcPts val="2160"/>
              </a:lnSpc>
              <a:buFont typeface="Arial"/>
              <a:buChar char="•"/>
            </a:pPr>
            <a:r>
              <a:rPr lang="en-US" sz="1800">
                <a:solidFill>
                  <a:srgbClr val="000000"/>
                </a:solidFill>
                <a:latin typeface="Open Sans"/>
                <a:ea typeface="Open Sans"/>
                <a:cs typeface="Open Sans"/>
                <a:sym typeface="Open Sans"/>
              </a:rPr>
              <a:t>Pertimbangkan strategi promosi khusus untuk meningkatkan penjualan pada kategori yang mengalami penurunan kuantitas penjualan.</a:t>
            </a:r>
          </a:p>
          <a:p>
            <a:pPr algn="just" marL="388620" indent="-194310" lvl="1">
              <a:lnSpc>
                <a:spcPts val="2160"/>
              </a:lnSpc>
              <a:buFont typeface="Arial"/>
              <a:buChar char="•"/>
            </a:pPr>
            <a:r>
              <a:rPr lang="en-US" sz="1800">
                <a:solidFill>
                  <a:srgbClr val="000000"/>
                </a:solidFill>
                <a:latin typeface="Open Sans"/>
                <a:ea typeface="Open Sans"/>
                <a:cs typeface="Open Sans"/>
                <a:sym typeface="Open Sans"/>
              </a:rPr>
              <a:t>Memperkuat strategi penjualan untuk kategori yang sedang tumbuh pesat seperti Mobiles &amp; Tablets dan Women Fashion.</a:t>
            </a:r>
          </a:p>
          <a:p>
            <a:pPr algn="just" marL="388620" indent="-194310" lvl="1">
              <a:lnSpc>
                <a:spcPts val="2160"/>
              </a:lnSpc>
              <a:buFont typeface="Arial"/>
              <a:buChar char="•"/>
            </a:pPr>
            <a:r>
              <a:rPr lang="en-US" sz="1800">
                <a:solidFill>
                  <a:srgbClr val="000000"/>
                </a:solidFill>
                <a:latin typeface="Open Sans"/>
                <a:ea typeface="Open Sans"/>
                <a:cs typeface="Open Sans"/>
                <a:sym typeface="Open Sans"/>
              </a:rPr>
              <a:t>Melakukan survei untuk memahami perubahan kebutuhan atau preferensi konsumen yang memengaruhi kinerja kategori.</a:t>
            </a:r>
          </a:p>
        </p:txBody>
      </p:sp>
      <p:sp>
        <p:nvSpPr>
          <p:cNvPr name="TextBox 21" id="21"/>
          <p:cNvSpPr txBox="true"/>
          <p:nvPr/>
        </p:nvSpPr>
        <p:spPr>
          <a:xfrm rot="0">
            <a:off x="959136" y="9638313"/>
            <a:ext cx="4868129" cy="315595"/>
          </a:xfrm>
          <a:prstGeom prst="rect">
            <a:avLst/>
          </a:prstGeom>
        </p:spPr>
        <p:txBody>
          <a:bodyPr anchor="t" rtlCol="false" tIns="0" lIns="0" bIns="0" rIns="0">
            <a:spAutoFit/>
          </a:bodyPr>
          <a:lstStyle/>
          <a:p>
            <a:pPr algn="just">
              <a:lnSpc>
                <a:spcPts val="2300"/>
              </a:lnSpc>
            </a:pPr>
            <a:r>
              <a:rPr lang="en-US" sz="2300" b="true">
                <a:solidFill>
                  <a:srgbClr val="34A83C"/>
                </a:solidFill>
                <a:latin typeface="Glacial Indifference Bold"/>
                <a:ea typeface="Glacial Indifference Bold"/>
                <a:cs typeface="Glacial Indifference Bold"/>
                <a:sym typeface="Glacial Indifference Bold"/>
              </a:rPr>
              <a:t>Final Project Python Kelompok B4</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8648" r="0" b="-58070"/>
            </a:stretch>
          </a:blipFill>
        </p:spPr>
      </p:sp>
      <p:sp>
        <p:nvSpPr>
          <p:cNvPr name="Freeform 3" id="3"/>
          <p:cNvSpPr/>
          <p:nvPr/>
        </p:nvSpPr>
        <p:spPr>
          <a:xfrm flipH="false" flipV="false" rot="0">
            <a:off x="15984335" y="0"/>
            <a:ext cx="1274965" cy="637482"/>
          </a:xfrm>
          <a:custGeom>
            <a:avLst/>
            <a:gdLst/>
            <a:ahLst/>
            <a:cxnLst/>
            <a:rect r="r" b="b" t="t" l="l"/>
            <a:pathLst>
              <a:path h="637482" w="1274965">
                <a:moveTo>
                  <a:pt x="0" y="0"/>
                </a:moveTo>
                <a:lnTo>
                  <a:pt x="1274965" y="0"/>
                </a:lnTo>
                <a:lnTo>
                  <a:pt x="1274965" y="637482"/>
                </a:lnTo>
                <a:lnTo>
                  <a:pt x="0" y="63748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6399377" y="8579596"/>
            <a:ext cx="2430974" cy="2404454"/>
          </a:xfrm>
          <a:custGeom>
            <a:avLst/>
            <a:gdLst/>
            <a:ahLst/>
            <a:cxnLst/>
            <a:rect r="r" b="b" t="t" l="l"/>
            <a:pathLst>
              <a:path h="2404454" w="2430974">
                <a:moveTo>
                  <a:pt x="0" y="0"/>
                </a:moveTo>
                <a:lnTo>
                  <a:pt x="2430974" y="0"/>
                </a:lnTo>
                <a:lnTo>
                  <a:pt x="2430974" y="2404454"/>
                </a:lnTo>
                <a:lnTo>
                  <a:pt x="0" y="240445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9144000" y="9432348"/>
            <a:ext cx="1551702" cy="1551702"/>
          </a:xfrm>
          <a:custGeom>
            <a:avLst/>
            <a:gdLst/>
            <a:ahLst/>
            <a:cxnLst/>
            <a:rect r="r" b="b" t="t" l="l"/>
            <a:pathLst>
              <a:path h="1551702" w="1551702">
                <a:moveTo>
                  <a:pt x="0" y="0"/>
                </a:moveTo>
                <a:lnTo>
                  <a:pt x="1551702" y="0"/>
                </a:lnTo>
                <a:lnTo>
                  <a:pt x="1551702" y="1551702"/>
                </a:lnTo>
                <a:lnTo>
                  <a:pt x="0" y="155170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742758" y="736922"/>
            <a:ext cx="571884" cy="583555"/>
          </a:xfrm>
          <a:custGeom>
            <a:avLst/>
            <a:gdLst/>
            <a:ahLst/>
            <a:cxnLst/>
            <a:rect r="r" b="b" t="t" l="l"/>
            <a:pathLst>
              <a:path h="583555" w="571884">
                <a:moveTo>
                  <a:pt x="0" y="0"/>
                </a:moveTo>
                <a:lnTo>
                  <a:pt x="571884" y="0"/>
                </a:lnTo>
                <a:lnTo>
                  <a:pt x="571884" y="583556"/>
                </a:lnTo>
                <a:lnTo>
                  <a:pt x="0" y="583556"/>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7" id="7"/>
          <p:cNvSpPr/>
          <p:nvPr/>
        </p:nvSpPr>
        <p:spPr>
          <a:xfrm flipH="false" flipV="false" rot="0">
            <a:off x="1530044" y="3134054"/>
            <a:ext cx="7590910" cy="6647769"/>
          </a:xfrm>
          <a:custGeom>
            <a:avLst/>
            <a:gdLst/>
            <a:ahLst/>
            <a:cxnLst/>
            <a:rect r="r" b="b" t="t" l="l"/>
            <a:pathLst>
              <a:path h="6647769" w="7590910">
                <a:moveTo>
                  <a:pt x="0" y="0"/>
                </a:moveTo>
                <a:lnTo>
                  <a:pt x="7590910" y="0"/>
                </a:lnTo>
                <a:lnTo>
                  <a:pt x="7590910" y="6647769"/>
                </a:lnTo>
                <a:lnTo>
                  <a:pt x="0" y="6647769"/>
                </a:lnTo>
                <a:lnTo>
                  <a:pt x="0" y="0"/>
                </a:lnTo>
                <a:close/>
              </a:path>
            </a:pathLst>
          </a:custGeom>
          <a:blipFill>
            <a:blip r:embed="rId11"/>
            <a:stretch>
              <a:fillRect l="0" t="0" r="-2277" b="0"/>
            </a:stretch>
          </a:blipFill>
        </p:spPr>
      </p:sp>
      <p:sp>
        <p:nvSpPr>
          <p:cNvPr name="TextBox 8" id="8"/>
          <p:cNvSpPr txBox="true"/>
          <p:nvPr/>
        </p:nvSpPr>
        <p:spPr>
          <a:xfrm rot="0">
            <a:off x="1530044" y="653415"/>
            <a:ext cx="6773755" cy="741045"/>
          </a:xfrm>
          <a:prstGeom prst="rect">
            <a:avLst/>
          </a:prstGeom>
        </p:spPr>
        <p:txBody>
          <a:bodyPr anchor="t" rtlCol="false" tIns="0" lIns="0" bIns="0" rIns="0">
            <a:spAutoFit/>
          </a:bodyPr>
          <a:lstStyle/>
          <a:p>
            <a:pPr algn="l">
              <a:lnSpc>
                <a:spcPts val="4800"/>
              </a:lnSpc>
            </a:pPr>
            <a:r>
              <a:rPr lang="en-US" sz="4800">
                <a:solidFill>
                  <a:srgbClr val="5383FF"/>
                </a:solidFill>
                <a:latin typeface="Impact"/>
                <a:ea typeface="Impact"/>
                <a:cs typeface="Impact"/>
                <a:sym typeface="Impact"/>
              </a:rPr>
              <a:t>CODE PROBLEM - 2.2</a:t>
            </a:r>
          </a:p>
        </p:txBody>
      </p:sp>
      <p:sp>
        <p:nvSpPr>
          <p:cNvPr name="TextBox 9" id="9"/>
          <p:cNvSpPr txBox="true"/>
          <p:nvPr/>
        </p:nvSpPr>
        <p:spPr>
          <a:xfrm rot="0">
            <a:off x="1530044" y="1620214"/>
            <a:ext cx="4868129" cy="306070"/>
          </a:xfrm>
          <a:prstGeom prst="rect">
            <a:avLst/>
          </a:prstGeom>
        </p:spPr>
        <p:txBody>
          <a:bodyPr anchor="t" rtlCol="false" tIns="0" lIns="0" bIns="0" rIns="0">
            <a:spAutoFit/>
          </a:bodyPr>
          <a:lstStyle/>
          <a:p>
            <a:pPr algn="just">
              <a:lnSpc>
                <a:spcPts val="2300"/>
              </a:lnSpc>
            </a:pPr>
            <a:r>
              <a:rPr lang="en-US" sz="2300" b="true">
                <a:solidFill>
                  <a:srgbClr val="34A83C"/>
                </a:solidFill>
                <a:latin typeface="Open Sans Bold"/>
                <a:ea typeface="Open Sans Bold"/>
                <a:cs typeface="Open Sans Bold"/>
                <a:sym typeface="Open Sans Bold"/>
              </a:rPr>
              <a:t>Problem Approach</a:t>
            </a:r>
          </a:p>
        </p:txBody>
      </p:sp>
      <p:sp>
        <p:nvSpPr>
          <p:cNvPr name="TextBox 10" id="10"/>
          <p:cNvSpPr txBox="true"/>
          <p:nvPr/>
        </p:nvSpPr>
        <p:spPr>
          <a:xfrm rot="0">
            <a:off x="1530044" y="1907234"/>
            <a:ext cx="15729256" cy="664845"/>
          </a:xfrm>
          <a:prstGeom prst="rect">
            <a:avLst/>
          </a:prstGeom>
        </p:spPr>
        <p:txBody>
          <a:bodyPr anchor="t" rtlCol="false" tIns="0" lIns="0" bIns="0" rIns="0">
            <a:spAutoFit/>
          </a:bodyPr>
          <a:lstStyle/>
          <a:p>
            <a:pPr algn="l">
              <a:lnSpc>
                <a:spcPts val="2700"/>
              </a:lnSpc>
            </a:pPr>
            <a:r>
              <a:rPr lang="en-US" sz="1800">
                <a:solidFill>
                  <a:srgbClr val="0A0147"/>
                </a:solidFill>
                <a:latin typeface="Open Sans"/>
                <a:ea typeface="Open Sans"/>
                <a:cs typeface="Open Sans"/>
                <a:sym typeface="Open Sans"/>
              </a:rPr>
              <a:t>Memfilter data transaksi dari kategori Others, menghitung total kuantitas penjualan per produk untuk tahun 2021 dan 2022, lalu membandingkan selisihnya. Produk dengan penurunan kuantitas tertinggi diurutkan dan disajikan dalam daftar 20 teratas.</a:t>
            </a:r>
          </a:p>
        </p:txBody>
      </p:sp>
      <p:sp>
        <p:nvSpPr>
          <p:cNvPr name="TextBox 11" id="11"/>
          <p:cNvSpPr txBox="true"/>
          <p:nvPr/>
        </p:nvSpPr>
        <p:spPr>
          <a:xfrm rot="0">
            <a:off x="1530044" y="2827984"/>
            <a:ext cx="4868129" cy="306070"/>
          </a:xfrm>
          <a:prstGeom prst="rect">
            <a:avLst/>
          </a:prstGeom>
        </p:spPr>
        <p:txBody>
          <a:bodyPr anchor="t" rtlCol="false" tIns="0" lIns="0" bIns="0" rIns="0">
            <a:spAutoFit/>
          </a:bodyPr>
          <a:lstStyle/>
          <a:p>
            <a:pPr algn="just">
              <a:lnSpc>
                <a:spcPts val="2300"/>
              </a:lnSpc>
            </a:pPr>
            <a:r>
              <a:rPr lang="en-US" sz="2300" b="true">
                <a:solidFill>
                  <a:srgbClr val="34A83C"/>
                </a:solidFill>
                <a:latin typeface="Open Sans Bold"/>
                <a:ea typeface="Open Sans Bold"/>
                <a:cs typeface="Open Sans Bold"/>
                <a:sym typeface="Open Sans Bold"/>
              </a:rPr>
              <a:t>Table</a:t>
            </a:r>
          </a:p>
        </p:txBody>
      </p:sp>
      <p:sp>
        <p:nvSpPr>
          <p:cNvPr name="TextBox 12" id="12"/>
          <p:cNvSpPr txBox="true"/>
          <p:nvPr/>
        </p:nvSpPr>
        <p:spPr>
          <a:xfrm rot="0">
            <a:off x="9572454" y="2827984"/>
            <a:ext cx="4868129" cy="306070"/>
          </a:xfrm>
          <a:prstGeom prst="rect">
            <a:avLst/>
          </a:prstGeom>
        </p:spPr>
        <p:txBody>
          <a:bodyPr anchor="t" rtlCol="false" tIns="0" lIns="0" bIns="0" rIns="0">
            <a:spAutoFit/>
          </a:bodyPr>
          <a:lstStyle/>
          <a:p>
            <a:pPr algn="just">
              <a:lnSpc>
                <a:spcPts val="2300"/>
              </a:lnSpc>
            </a:pPr>
            <a:r>
              <a:rPr lang="en-US" sz="2300" b="true">
                <a:solidFill>
                  <a:srgbClr val="34A83C"/>
                </a:solidFill>
                <a:latin typeface="Open Sans Bold"/>
                <a:ea typeface="Open Sans Bold"/>
                <a:cs typeface="Open Sans Bold"/>
                <a:sym typeface="Open Sans Bold"/>
              </a:rPr>
              <a:t>Syntax Breakdown</a:t>
            </a:r>
          </a:p>
        </p:txBody>
      </p:sp>
      <p:sp>
        <p:nvSpPr>
          <p:cNvPr name="TextBox 13" id="13"/>
          <p:cNvSpPr txBox="true"/>
          <p:nvPr/>
        </p:nvSpPr>
        <p:spPr>
          <a:xfrm rot="0">
            <a:off x="959136" y="9638313"/>
            <a:ext cx="4868129" cy="315595"/>
          </a:xfrm>
          <a:prstGeom prst="rect">
            <a:avLst/>
          </a:prstGeom>
        </p:spPr>
        <p:txBody>
          <a:bodyPr anchor="t" rtlCol="false" tIns="0" lIns="0" bIns="0" rIns="0">
            <a:spAutoFit/>
          </a:bodyPr>
          <a:lstStyle/>
          <a:p>
            <a:pPr algn="just">
              <a:lnSpc>
                <a:spcPts val="2300"/>
              </a:lnSpc>
            </a:pPr>
            <a:r>
              <a:rPr lang="en-US" sz="2300" b="true">
                <a:solidFill>
                  <a:srgbClr val="34A83C"/>
                </a:solidFill>
                <a:latin typeface="Glacial Indifference Bold"/>
                <a:ea typeface="Glacial Indifference Bold"/>
                <a:cs typeface="Glacial Indifference Bold"/>
                <a:sym typeface="Glacial Indifference Bold"/>
              </a:rPr>
              <a:t>Final Project Python Kelompok B4</a:t>
            </a:r>
          </a:p>
        </p:txBody>
      </p:sp>
      <p:grpSp>
        <p:nvGrpSpPr>
          <p:cNvPr name="Group 14" id="14"/>
          <p:cNvGrpSpPr/>
          <p:nvPr/>
        </p:nvGrpSpPr>
        <p:grpSpPr>
          <a:xfrm rot="0">
            <a:off x="9572454" y="3134054"/>
            <a:ext cx="7686846" cy="5453305"/>
            <a:chOff x="0" y="0"/>
            <a:chExt cx="2024519" cy="1436261"/>
          </a:xfrm>
        </p:grpSpPr>
        <p:sp>
          <p:nvSpPr>
            <p:cNvPr name="Freeform 15" id="15"/>
            <p:cNvSpPr/>
            <p:nvPr/>
          </p:nvSpPr>
          <p:spPr>
            <a:xfrm flipH="false" flipV="false" rot="0">
              <a:off x="0" y="0"/>
              <a:ext cx="2024519" cy="1436261"/>
            </a:xfrm>
            <a:custGeom>
              <a:avLst/>
              <a:gdLst/>
              <a:ahLst/>
              <a:cxnLst/>
              <a:rect r="r" b="b" t="t" l="l"/>
              <a:pathLst>
                <a:path h="1436261" w="2024519">
                  <a:moveTo>
                    <a:pt x="0" y="0"/>
                  </a:moveTo>
                  <a:lnTo>
                    <a:pt x="2024519" y="0"/>
                  </a:lnTo>
                  <a:lnTo>
                    <a:pt x="2024519" y="1436261"/>
                  </a:lnTo>
                  <a:lnTo>
                    <a:pt x="0" y="1436261"/>
                  </a:lnTo>
                  <a:close/>
                </a:path>
              </a:pathLst>
            </a:custGeom>
            <a:solidFill>
              <a:srgbClr val="F6F6F5"/>
            </a:solidFill>
          </p:spPr>
        </p:sp>
        <p:sp>
          <p:nvSpPr>
            <p:cNvPr name="TextBox 16" id="16"/>
            <p:cNvSpPr txBox="true"/>
            <p:nvPr/>
          </p:nvSpPr>
          <p:spPr>
            <a:xfrm>
              <a:off x="0" y="19050"/>
              <a:ext cx="2024519" cy="1417211"/>
            </a:xfrm>
            <a:prstGeom prst="rect">
              <a:avLst/>
            </a:prstGeom>
          </p:spPr>
          <p:txBody>
            <a:bodyPr anchor="ctr" rtlCol="false" tIns="254000" lIns="254000" bIns="254000" rIns="254000"/>
            <a:lstStyle/>
            <a:p>
              <a:pPr algn="just" marL="388620" indent="-194310" lvl="1">
                <a:lnSpc>
                  <a:spcPts val="2016"/>
                </a:lnSpc>
                <a:buFont typeface="Arial"/>
                <a:buChar char="•"/>
              </a:pPr>
              <a:r>
                <a:rPr lang="en-US" sz="1800">
                  <a:solidFill>
                    <a:srgbClr val="000000"/>
                  </a:solidFill>
                  <a:latin typeface="Open Sans"/>
                  <a:ea typeface="Open Sans"/>
                  <a:cs typeface="Open Sans"/>
                  <a:sym typeface="Open Sans"/>
                </a:rPr>
                <a:t>Filter Data Kategori Others </a:t>
              </a:r>
            </a:p>
            <a:p>
              <a:pPr algn="just" marL="777240" indent="-259080" lvl="2">
                <a:lnSpc>
                  <a:spcPts val="2016"/>
                </a:lnSpc>
                <a:buFont typeface="Arial"/>
                <a:buChar char="⚬"/>
              </a:pPr>
              <a:r>
                <a:rPr lang="en-US" sz="1800">
                  <a:solidFill>
                    <a:srgbClr val="000000"/>
                  </a:solidFill>
                  <a:latin typeface="Open Sans"/>
                  <a:ea typeface="Open Sans"/>
                  <a:cs typeface="Open Sans"/>
                  <a:sym typeface="Open Sans"/>
                </a:rPr>
                <a:t>df['category'] == 'Others': Memfilter hanya transaksi dengan kategori Others. </a:t>
              </a:r>
            </a:p>
            <a:p>
              <a:pPr algn="just" marL="777240" indent="-259080" lvl="2">
                <a:lnSpc>
                  <a:spcPts val="2016"/>
                </a:lnSpc>
                <a:buFont typeface="Arial"/>
                <a:buChar char="⚬"/>
              </a:pPr>
              <a:r>
                <a:rPr lang="en-US" sz="1800">
                  <a:solidFill>
                    <a:srgbClr val="000000"/>
                  </a:solidFill>
                  <a:latin typeface="Open Sans"/>
                  <a:ea typeface="Open Sans"/>
                  <a:cs typeface="Open Sans"/>
                  <a:sym typeface="Open Sans"/>
                </a:rPr>
                <a:t>df['is_valid'] == 1: Menyertakan hanya transaksi yang valid.</a:t>
              </a:r>
            </a:p>
            <a:p>
              <a:pPr algn="just" marL="388620" indent="-194310" lvl="1">
                <a:lnSpc>
                  <a:spcPts val="2016"/>
                </a:lnSpc>
                <a:buFont typeface="Arial"/>
                <a:buChar char="•"/>
              </a:pPr>
              <a:r>
                <a:rPr lang="en-US" sz="1800">
                  <a:solidFill>
                    <a:srgbClr val="000000"/>
                  </a:solidFill>
                  <a:latin typeface="Open Sans"/>
                  <a:ea typeface="Open Sans"/>
                  <a:cs typeface="Open Sans"/>
                  <a:sym typeface="Open Sans"/>
                </a:rPr>
                <a:t>Groupby dan Aggregation </a:t>
              </a:r>
            </a:p>
            <a:p>
              <a:pPr algn="just" marL="777240" indent="-259080" lvl="2">
                <a:lnSpc>
                  <a:spcPts val="2016"/>
                </a:lnSpc>
                <a:buFont typeface="Arial"/>
                <a:buChar char="⚬"/>
              </a:pPr>
              <a:r>
                <a:rPr lang="en-US" sz="1800">
                  <a:solidFill>
                    <a:srgbClr val="000000"/>
                  </a:solidFill>
                  <a:latin typeface="Open Sans"/>
                  <a:ea typeface="Open Sans"/>
                  <a:cs typeface="Open Sans"/>
                  <a:sym typeface="Open Sans"/>
                </a:rPr>
                <a:t>.groupby('sku_name'): Mengelompokkan data berdasarkan nama produk. </a:t>
              </a:r>
            </a:p>
            <a:p>
              <a:pPr algn="just" marL="777240" indent="-259080" lvl="2">
                <a:lnSpc>
                  <a:spcPts val="2016"/>
                </a:lnSpc>
                <a:buFont typeface="Arial"/>
                <a:buChar char="⚬"/>
              </a:pPr>
              <a:r>
                <a:rPr lang="en-US" sz="1800">
                  <a:solidFill>
                    <a:srgbClr val="000000"/>
                  </a:solidFill>
                  <a:latin typeface="Open Sans"/>
                  <a:ea typeface="Open Sans"/>
                  <a:cs typeface="Open Sans"/>
                  <a:sym typeface="Open Sans"/>
                </a:rPr>
                <a:t>.sum(): Menghitung total kuantitas yang terjual untuk setiap produk. </a:t>
              </a:r>
            </a:p>
            <a:p>
              <a:pPr algn="just" marL="388620" indent="-194310" lvl="1">
                <a:lnSpc>
                  <a:spcPts val="2016"/>
                </a:lnSpc>
                <a:buFont typeface="Arial"/>
                <a:buChar char="•"/>
              </a:pPr>
              <a:r>
                <a:rPr lang="en-US" sz="1800">
                  <a:solidFill>
                    <a:srgbClr val="000000"/>
                  </a:solidFill>
                  <a:latin typeface="Open Sans"/>
                  <a:ea typeface="Open Sans"/>
                  <a:cs typeface="Open Sans"/>
                  <a:sym typeface="Open Sans"/>
                </a:rPr>
                <a:t>Merge dan Decline Calculation</a:t>
              </a:r>
            </a:p>
            <a:p>
              <a:pPr algn="just" marL="777240" indent="-259080" lvl="2">
                <a:lnSpc>
                  <a:spcPts val="2016"/>
                </a:lnSpc>
                <a:buFont typeface="Arial"/>
                <a:buChar char="⚬"/>
              </a:pPr>
              <a:r>
                <a:rPr lang="en-US" sz="1800">
                  <a:solidFill>
                    <a:srgbClr val="000000"/>
                  </a:solidFill>
                  <a:latin typeface="Open Sans"/>
                  <a:ea typeface="Open Sans"/>
                  <a:cs typeface="Open Sans"/>
                  <a:sym typeface="Open Sans"/>
                </a:rPr>
                <a:t>merge(...): Menggabungkan data 2021 dan 2022 berdasarkan nama produk.</a:t>
              </a:r>
            </a:p>
            <a:p>
              <a:pPr algn="just" marL="777240" indent="-259080" lvl="2">
                <a:lnSpc>
                  <a:spcPts val="2016"/>
                </a:lnSpc>
                <a:buFont typeface="Arial"/>
                <a:buChar char="⚬"/>
              </a:pPr>
              <a:r>
                <a:rPr lang="en-US" sz="1800">
                  <a:solidFill>
                    <a:srgbClr val="000000"/>
                  </a:solidFill>
                  <a:latin typeface="Open Sans"/>
                  <a:ea typeface="Open Sans"/>
                  <a:cs typeface="Open Sans"/>
                  <a:sym typeface="Open Sans"/>
                </a:rPr>
                <a:t>fillna(0): Mengisi nilai kosong dengan nol untuk menangani produk tanpa penjualan di salah satu tahun.</a:t>
              </a:r>
            </a:p>
            <a:p>
              <a:pPr algn="just" marL="777240" indent="-259080" lvl="2">
                <a:lnSpc>
                  <a:spcPts val="2016"/>
                </a:lnSpc>
                <a:buFont typeface="Arial"/>
                <a:buChar char="⚬"/>
              </a:pPr>
              <a:r>
                <a:rPr lang="en-US" sz="1800">
                  <a:solidFill>
                    <a:srgbClr val="000000"/>
                  </a:solidFill>
                  <a:latin typeface="Open Sans"/>
                  <a:ea typeface="Open Sans"/>
                  <a:cs typeface="Open Sans"/>
                  <a:sym typeface="Open Sans"/>
                </a:rPr>
                <a:t>sales_comparison['Qty_Decline']: Menghitung selisih kuantitas antara 2021 dan 2022.</a:t>
              </a:r>
            </a:p>
            <a:p>
              <a:pPr algn="just" marL="388620" indent="-194310" lvl="1">
                <a:lnSpc>
                  <a:spcPts val="2016"/>
                </a:lnSpc>
                <a:buFont typeface="Arial"/>
                <a:buChar char="•"/>
              </a:pPr>
              <a:r>
                <a:rPr lang="en-US" sz="1800">
                  <a:solidFill>
                    <a:srgbClr val="000000"/>
                  </a:solidFill>
                  <a:latin typeface="Open Sans"/>
                  <a:ea typeface="Open Sans"/>
                  <a:cs typeface="Open Sans"/>
                  <a:sym typeface="Open Sans"/>
                </a:rPr>
                <a:t>Sorting dan Filtering</a:t>
              </a:r>
            </a:p>
            <a:p>
              <a:pPr algn="just" marL="777240" indent="-259080" lvl="2">
                <a:lnSpc>
                  <a:spcPts val="2016"/>
                </a:lnSpc>
                <a:buFont typeface="Arial"/>
                <a:buChar char="⚬"/>
              </a:pPr>
              <a:r>
                <a:rPr lang="en-US" sz="1800">
                  <a:solidFill>
                    <a:srgbClr val="000000"/>
                  </a:solidFill>
                  <a:latin typeface="Open Sans"/>
                  <a:ea typeface="Open Sans"/>
                  <a:cs typeface="Open Sans"/>
                  <a:sym typeface="Open Sans"/>
                </a:rPr>
                <a:t>sort_values(by='Qty_Decline'): Mengurutkan data berdasarkan penurunan terbesar ke terkecil.</a:t>
              </a:r>
            </a:p>
            <a:p>
              <a:pPr algn="just" marL="777240" indent="-259080" lvl="2">
                <a:lnSpc>
                  <a:spcPts val="2016"/>
                </a:lnSpc>
                <a:buFont typeface="Arial"/>
                <a:buChar char="⚬"/>
              </a:pPr>
              <a:r>
                <a:rPr lang="en-US" sz="1800">
                  <a:solidFill>
                    <a:srgbClr val="000000"/>
                  </a:solidFill>
                  <a:latin typeface="Open Sans"/>
                  <a:ea typeface="Open Sans"/>
                  <a:cs typeface="Open Sans"/>
                  <a:sym typeface="Open Sans"/>
                </a:rPr>
                <a:t>head(20): Memilih 20 produk dengan penurunan tertinggi.</a:t>
              </a:r>
            </a:p>
          </p:txBody>
        </p:sp>
      </p:gr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8648" r="0" b="-58070"/>
            </a:stretch>
          </a:blipFill>
        </p:spPr>
      </p:sp>
      <p:sp>
        <p:nvSpPr>
          <p:cNvPr name="Freeform 3" id="3"/>
          <p:cNvSpPr/>
          <p:nvPr/>
        </p:nvSpPr>
        <p:spPr>
          <a:xfrm flipH="false" flipV="false" rot="0">
            <a:off x="15984335" y="0"/>
            <a:ext cx="1274965" cy="637482"/>
          </a:xfrm>
          <a:custGeom>
            <a:avLst/>
            <a:gdLst/>
            <a:ahLst/>
            <a:cxnLst/>
            <a:rect r="r" b="b" t="t" l="l"/>
            <a:pathLst>
              <a:path h="637482" w="1274965">
                <a:moveTo>
                  <a:pt x="0" y="0"/>
                </a:moveTo>
                <a:lnTo>
                  <a:pt x="1274965" y="0"/>
                </a:lnTo>
                <a:lnTo>
                  <a:pt x="1274965" y="637482"/>
                </a:lnTo>
                <a:lnTo>
                  <a:pt x="0" y="63748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6399377" y="8579596"/>
            <a:ext cx="2430974" cy="2404454"/>
          </a:xfrm>
          <a:custGeom>
            <a:avLst/>
            <a:gdLst/>
            <a:ahLst/>
            <a:cxnLst/>
            <a:rect r="r" b="b" t="t" l="l"/>
            <a:pathLst>
              <a:path h="2404454" w="2430974">
                <a:moveTo>
                  <a:pt x="0" y="0"/>
                </a:moveTo>
                <a:lnTo>
                  <a:pt x="2430974" y="0"/>
                </a:lnTo>
                <a:lnTo>
                  <a:pt x="2430974" y="2404454"/>
                </a:lnTo>
                <a:lnTo>
                  <a:pt x="0" y="240445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9144000" y="9432348"/>
            <a:ext cx="1551702" cy="1551702"/>
          </a:xfrm>
          <a:custGeom>
            <a:avLst/>
            <a:gdLst/>
            <a:ahLst/>
            <a:cxnLst/>
            <a:rect r="r" b="b" t="t" l="l"/>
            <a:pathLst>
              <a:path h="1551702" w="1551702">
                <a:moveTo>
                  <a:pt x="0" y="0"/>
                </a:moveTo>
                <a:lnTo>
                  <a:pt x="1551702" y="0"/>
                </a:lnTo>
                <a:lnTo>
                  <a:pt x="1551702" y="1551702"/>
                </a:lnTo>
                <a:lnTo>
                  <a:pt x="0" y="155170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742758" y="736922"/>
            <a:ext cx="571884" cy="583555"/>
          </a:xfrm>
          <a:custGeom>
            <a:avLst/>
            <a:gdLst/>
            <a:ahLst/>
            <a:cxnLst/>
            <a:rect r="r" b="b" t="t" l="l"/>
            <a:pathLst>
              <a:path h="583555" w="571884">
                <a:moveTo>
                  <a:pt x="0" y="0"/>
                </a:moveTo>
                <a:lnTo>
                  <a:pt x="571884" y="0"/>
                </a:lnTo>
                <a:lnTo>
                  <a:pt x="571884" y="583556"/>
                </a:lnTo>
                <a:lnTo>
                  <a:pt x="0" y="583556"/>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7" id="7"/>
          <p:cNvSpPr/>
          <p:nvPr/>
        </p:nvSpPr>
        <p:spPr>
          <a:xfrm flipH="false" flipV="false" rot="0">
            <a:off x="1530044" y="3162629"/>
            <a:ext cx="8704964" cy="4537462"/>
          </a:xfrm>
          <a:custGeom>
            <a:avLst/>
            <a:gdLst/>
            <a:ahLst/>
            <a:cxnLst/>
            <a:rect r="r" b="b" t="t" l="l"/>
            <a:pathLst>
              <a:path h="4537462" w="8704964">
                <a:moveTo>
                  <a:pt x="0" y="0"/>
                </a:moveTo>
                <a:lnTo>
                  <a:pt x="8704963" y="0"/>
                </a:lnTo>
                <a:lnTo>
                  <a:pt x="8704963" y="4537462"/>
                </a:lnTo>
                <a:lnTo>
                  <a:pt x="0" y="4537462"/>
                </a:lnTo>
                <a:lnTo>
                  <a:pt x="0" y="0"/>
                </a:lnTo>
                <a:close/>
              </a:path>
            </a:pathLst>
          </a:custGeom>
          <a:blipFill>
            <a:blip r:embed="rId11"/>
            <a:stretch>
              <a:fillRect l="0" t="0" r="0" b="0"/>
            </a:stretch>
          </a:blipFill>
        </p:spPr>
      </p:sp>
      <p:sp>
        <p:nvSpPr>
          <p:cNvPr name="TextBox 8" id="8"/>
          <p:cNvSpPr txBox="true"/>
          <p:nvPr/>
        </p:nvSpPr>
        <p:spPr>
          <a:xfrm rot="0">
            <a:off x="1530044" y="653415"/>
            <a:ext cx="6773755" cy="741045"/>
          </a:xfrm>
          <a:prstGeom prst="rect">
            <a:avLst/>
          </a:prstGeom>
        </p:spPr>
        <p:txBody>
          <a:bodyPr anchor="t" rtlCol="false" tIns="0" lIns="0" bIns="0" rIns="0">
            <a:spAutoFit/>
          </a:bodyPr>
          <a:lstStyle/>
          <a:p>
            <a:pPr algn="l">
              <a:lnSpc>
                <a:spcPts val="4800"/>
              </a:lnSpc>
            </a:pPr>
            <a:r>
              <a:rPr lang="en-US" sz="4800">
                <a:solidFill>
                  <a:srgbClr val="5383FF"/>
                </a:solidFill>
                <a:latin typeface="Impact"/>
                <a:ea typeface="Impact"/>
                <a:cs typeface="Impact"/>
                <a:sym typeface="Impact"/>
              </a:rPr>
              <a:t>CODE PROBLEM - 2.2</a:t>
            </a:r>
          </a:p>
        </p:txBody>
      </p:sp>
      <p:sp>
        <p:nvSpPr>
          <p:cNvPr name="TextBox 9" id="9"/>
          <p:cNvSpPr txBox="true"/>
          <p:nvPr/>
        </p:nvSpPr>
        <p:spPr>
          <a:xfrm rot="0">
            <a:off x="1530044" y="1620214"/>
            <a:ext cx="4868129" cy="306070"/>
          </a:xfrm>
          <a:prstGeom prst="rect">
            <a:avLst/>
          </a:prstGeom>
        </p:spPr>
        <p:txBody>
          <a:bodyPr anchor="t" rtlCol="false" tIns="0" lIns="0" bIns="0" rIns="0">
            <a:spAutoFit/>
          </a:bodyPr>
          <a:lstStyle/>
          <a:p>
            <a:pPr algn="just">
              <a:lnSpc>
                <a:spcPts val="2300"/>
              </a:lnSpc>
            </a:pPr>
            <a:r>
              <a:rPr lang="en-US" sz="2300" b="true">
                <a:solidFill>
                  <a:srgbClr val="34A83C"/>
                </a:solidFill>
                <a:latin typeface="Open Sans Bold"/>
                <a:ea typeface="Open Sans Bold"/>
                <a:cs typeface="Open Sans Bold"/>
                <a:sym typeface="Open Sans Bold"/>
              </a:rPr>
              <a:t>Problem Approach</a:t>
            </a:r>
          </a:p>
        </p:txBody>
      </p:sp>
      <p:sp>
        <p:nvSpPr>
          <p:cNvPr name="TextBox 10" id="10"/>
          <p:cNvSpPr txBox="true"/>
          <p:nvPr/>
        </p:nvSpPr>
        <p:spPr>
          <a:xfrm rot="0">
            <a:off x="1530044" y="1907234"/>
            <a:ext cx="16084820" cy="664845"/>
          </a:xfrm>
          <a:prstGeom prst="rect">
            <a:avLst/>
          </a:prstGeom>
        </p:spPr>
        <p:txBody>
          <a:bodyPr anchor="t" rtlCol="false" tIns="0" lIns="0" bIns="0" rIns="0">
            <a:spAutoFit/>
          </a:bodyPr>
          <a:lstStyle/>
          <a:p>
            <a:pPr algn="l">
              <a:lnSpc>
                <a:spcPts val="2700"/>
              </a:lnSpc>
            </a:pPr>
            <a:r>
              <a:rPr lang="en-US" sz="1800">
                <a:solidFill>
                  <a:srgbClr val="0A0147"/>
                </a:solidFill>
                <a:latin typeface="Open Sans"/>
                <a:ea typeface="Open Sans"/>
                <a:cs typeface="Open Sans"/>
                <a:sym typeface="Open Sans"/>
              </a:rPr>
              <a:t>Visualisasi dilakukan dengan menggunakan horizontal bar chart untuk mempermudah membandingkan penurunan penjualan produk berdasarkan SKU, mengutamakan visualisasi produk dengan perubahan signifikan.</a:t>
            </a:r>
          </a:p>
        </p:txBody>
      </p:sp>
      <p:sp>
        <p:nvSpPr>
          <p:cNvPr name="TextBox 11" id="11"/>
          <p:cNvSpPr txBox="true"/>
          <p:nvPr/>
        </p:nvSpPr>
        <p:spPr>
          <a:xfrm rot="0">
            <a:off x="1530044" y="2827984"/>
            <a:ext cx="4868129" cy="306070"/>
          </a:xfrm>
          <a:prstGeom prst="rect">
            <a:avLst/>
          </a:prstGeom>
        </p:spPr>
        <p:txBody>
          <a:bodyPr anchor="t" rtlCol="false" tIns="0" lIns="0" bIns="0" rIns="0">
            <a:spAutoFit/>
          </a:bodyPr>
          <a:lstStyle/>
          <a:p>
            <a:pPr algn="just">
              <a:lnSpc>
                <a:spcPts val="2300"/>
              </a:lnSpc>
            </a:pPr>
            <a:r>
              <a:rPr lang="en-US" sz="2300" b="true">
                <a:solidFill>
                  <a:srgbClr val="34A83C"/>
                </a:solidFill>
                <a:latin typeface="Open Sans Bold"/>
                <a:ea typeface="Open Sans Bold"/>
                <a:cs typeface="Open Sans Bold"/>
                <a:sym typeface="Open Sans Bold"/>
              </a:rPr>
              <a:t>Visualization</a:t>
            </a:r>
          </a:p>
        </p:txBody>
      </p:sp>
      <p:sp>
        <p:nvSpPr>
          <p:cNvPr name="TextBox 12" id="12"/>
          <p:cNvSpPr txBox="true"/>
          <p:nvPr/>
        </p:nvSpPr>
        <p:spPr>
          <a:xfrm rot="0">
            <a:off x="11143505" y="2856559"/>
            <a:ext cx="4868129" cy="306070"/>
          </a:xfrm>
          <a:prstGeom prst="rect">
            <a:avLst/>
          </a:prstGeom>
        </p:spPr>
        <p:txBody>
          <a:bodyPr anchor="t" rtlCol="false" tIns="0" lIns="0" bIns="0" rIns="0">
            <a:spAutoFit/>
          </a:bodyPr>
          <a:lstStyle/>
          <a:p>
            <a:pPr algn="just">
              <a:lnSpc>
                <a:spcPts val="2300"/>
              </a:lnSpc>
            </a:pPr>
            <a:r>
              <a:rPr lang="en-US" sz="2300" b="true">
                <a:solidFill>
                  <a:srgbClr val="34A83C"/>
                </a:solidFill>
                <a:latin typeface="Open Sans Bold"/>
                <a:ea typeface="Open Sans Bold"/>
                <a:cs typeface="Open Sans Bold"/>
                <a:sym typeface="Open Sans Bold"/>
              </a:rPr>
              <a:t>Syntax Breakdown</a:t>
            </a:r>
          </a:p>
        </p:txBody>
      </p:sp>
      <p:sp>
        <p:nvSpPr>
          <p:cNvPr name="TextBox 13" id="13"/>
          <p:cNvSpPr txBox="true"/>
          <p:nvPr/>
        </p:nvSpPr>
        <p:spPr>
          <a:xfrm rot="0">
            <a:off x="959136" y="9638313"/>
            <a:ext cx="4868129" cy="315595"/>
          </a:xfrm>
          <a:prstGeom prst="rect">
            <a:avLst/>
          </a:prstGeom>
        </p:spPr>
        <p:txBody>
          <a:bodyPr anchor="t" rtlCol="false" tIns="0" lIns="0" bIns="0" rIns="0">
            <a:spAutoFit/>
          </a:bodyPr>
          <a:lstStyle/>
          <a:p>
            <a:pPr algn="just">
              <a:lnSpc>
                <a:spcPts val="2300"/>
              </a:lnSpc>
            </a:pPr>
            <a:r>
              <a:rPr lang="en-US" sz="2300" b="true">
                <a:solidFill>
                  <a:srgbClr val="34A83C"/>
                </a:solidFill>
                <a:latin typeface="Glacial Indifference Bold"/>
                <a:ea typeface="Glacial Indifference Bold"/>
                <a:cs typeface="Glacial Indifference Bold"/>
                <a:sym typeface="Glacial Indifference Bold"/>
              </a:rPr>
              <a:t>Final Project Python Kelompok B4</a:t>
            </a:r>
          </a:p>
        </p:txBody>
      </p:sp>
      <p:grpSp>
        <p:nvGrpSpPr>
          <p:cNvPr name="Group 14" id="14"/>
          <p:cNvGrpSpPr/>
          <p:nvPr/>
        </p:nvGrpSpPr>
        <p:grpSpPr>
          <a:xfrm rot="0">
            <a:off x="11143505" y="3162629"/>
            <a:ext cx="6115795" cy="3719755"/>
            <a:chOff x="0" y="0"/>
            <a:chExt cx="1610744" cy="979689"/>
          </a:xfrm>
        </p:grpSpPr>
        <p:sp>
          <p:nvSpPr>
            <p:cNvPr name="Freeform 15" id="15"/>
            <p:cNvSpPr/>
            <p:nvPr/>
          </p:nvSpPr>
          <p:spPr>
            <a:xfrm flipH="false" flipV="false" rot="0">
              <a:off x="0" y="0"/>
              <a:ext cx="1610745" cy="979689"/>
            </a:xfrm>
            <a:custGeom>
              <a:avLst/>
              <a:gdLst/>
              <a:ahLst/>
              <a:cxnLst/>
              <a:rect r="r" b="b" t="t" l="l"/>
              <a:pathLst>
                <a:path h="979689" w="1610745">
                  <a:moveTo>
                    <a:pt x="0" y="0"/>
                  </a:moveTo>
                  <a:lnTo>
                    <a:pt x="1610745" y="0"/>
                  </a:lnTo>
                  <a:lnTo>
                    <a:pt x="1610745" y="979689"/>
                  </a:lnTo>
                  <a:lnTo>
                    <a:pt x="0" y="979689"/>
                  </a:lnTo>
                  <a:close/>
                </a:path>
              </a:pathLst>
            </a:custGeom>
            <a:solidFill>
              <a:srgbClr val="F6F6F5"/>
            </a:solidFill>
          </p:spPr>
        </p:sp>
        <p:sp>
          <p:nvSpPr>
            <p:cNvPr name="TextBox 16" id="16"/>
            <p:cNvSpPr txBox="true"/>
            <p:nvPr/>
          </p:nvSpPr>
          <p:spPr>
            <a:xfrm>
              <a:off x="0" y="19050"/>
              <a:ext cx="1610744" cy="960639"/>
            </a:xfrm>
            <a:prstGeom prst="rect">
              <a:avLst/>
            </a:prstGeom>
          </p:spPr>
          <p:txBody>
            <a:bodyPr anchor="ctr" rtlCol="false" tIns="254000" lIns="254000" bIns="254000" rIns="254000"/>
            <a:lstStyle/>
            <a:p>
              <a:pPr algn="just" marL="388620" indent="-194310" lvl="1">
                <a:lnSpc>
                  <a:spcPts val="2016"/>
                </a:lnSpc>
                <a:buFont typeface="Arial"/>
                <a:buChar char="•"/>
              </a:pPr>
              <a:r>
                <a:rPr lang="en-US" sz="1800">
                  <a:solidFill>
                    <a:srgbClr val="000000"/>
                  </a:solidFill>
                  <a:latin typeface="Open Sans"/>
                  <a:ea typeface="Open Sans"/>
                  <a:cs typeface="Open Sans"/>
                  <a:sym typeface="Open Sans"/>
                </a:rPr>
                <a:t>Barplot</a:t>
              </a:r>
            </a:p>
            <a:p>
              <a:pPr algn="just" marL="777240" indent="-259080" lvl="2">
                <a:lnSpc>
                  <a:spcPts val="2016"/>
                </a:lnSpc>
                <a:buFont typeface="Arial"/>
                <a:buChar char="⚬"/>
              </a:pPr>
              <a:r>
                <a:rPr lang="en-US" sz="1800">
                  <a:solidFill>
                    <a:srgbClr val="000000"/>
                  </a:solidFill>
                  <a:latin typeface="Open Sans"/>
                  <a:ea typeface="Open Sans"/>
                  <a:cs typeface="Open Sans"/>
                  <a:sym typeface="Open Sans"/>
                </a:rPr>
                <a:t>sns.barplot(data=top_20_decline, x='Qty_Decline', y='sku_name'): Menampilkan produk dengan penurunan kuantitas tertinggi.</a:t>
              </a:r>
            </a:p>
            <a:p>
              <a:pPr algn="just" marL="388620" indent="-194310" lvl="1">
                <a:lnSpc>
                  <a:spcPts val="2016"/>
                </a:lnSpc>
                <a:buFont typeface="Arial"/>
                <a:buChar char="•"/>
              </a:pPr>
              <a:r>
                <a:rPr lang="en-US" sz="1800">
                  <a:solidFill>
                    <a:srgbClr val="000000"/>
                  </a:solidFill>
                  <a:latin typeface="Open Sans"/>
                  <a:ea typeface="Open Sans"/>
                  <a:cs typeface="Open Sans"/>
                  <a:sym typeface="Open Sans"/>
                </a:rPr>
                <a:t>Annotation</a:t>
              </a:r>
            </a:p>
            <a:p>
              <a:pPr algn="just" marL="777240" indent="-259080" lvl="2">
                <a:lnSpc>
                  <a:spcPts val="2016"/>
                </a:lnSpc>
                <a:buFont typeface="Arial"/>
                <a:buChar char="⚬"/>
              </a:pPr>
              <a:r>
                <a:rPr lang="en-US" sz="1800">
                  <a:solidFill>
                    <a:srgbClr val="000000"/>
                  </a:solidFill>
                  <a:latin typeface="Open Sans"/>
                  <a:ea typeface="Open Sans"/>
                  <a:cs typeface="Open Sans"/>
                  <a:sym typeface="Open Sans"/>
                </a:rPr>
                <a:t>plt.text(value, index, f'{value:.0f}'): Menambahkan label angka pada setiap batang diagram.</a:t>
              </a:r>
            </a:p>
            <a:p>
              <a:pPr algn="just" marL="388620" indent="-194310" lvl="1">
                <a:lnSpc>
                  <a:spcPts val="2016"/>
                </a:lnSpc>
                <a:buFont typeface="Arial"/>
                <a:buChar char="•"/>
              </a:pPr>
              <a:r>
                <a:rPr lang="en-US" sz="1800">
                  <a:solidFill>
                    <a:srgbClr val="000000"/>
                  </a:solidFill>
                  <a:latin typeface="Open Sans"/>
                  <a:ea typeface="Open Sans"/>
                  <a:cs typeface="Open Sans"/>
                  <a:sym typeface="Open Sans"/>
                </a:rPr>
                <a:t>Customization</a:t>
              </a:r>
            </a:p>
            <a:p>
              <a:pPr algn="just" marL="777240" indent="-259080" lvl="2">
                <a:lnSpc>
                  <a:spcPts val="2016"/>
                </a:lnSpc>
                <a:buFont typeface="Arial"/>
                <a:buChar char="⚬"/>
              </a:pPr>
              <a:r>
                <a:rPr lang="en-US" sz="1800">
                  <a:solidFill>
                    <a:srgbClr val="000000"/>
                  </a:solidFill>
                  <a:latin typeface="Open Sans"/>
                  <a:ea typeface="Open Sans"/>
                  <a:cs typeface="Open Sans"/>
                  <a:sym typeface="Open Sans"/>
                </a:rPr>
                <a:t>plt.grid(axis='x', linestyle='--'): Menambahkan grid di sumbu x untuk mempermudah pembacaan visual.</a:t>
              </a:r>
            </a:p>
            <a:p>
              <a:pPr algn="just">
                <a:lnSpc>
                  <a:spcPts val="2016"/>
                </a:lnSpc>
              </a:pPr>
            </a:p>
          </p:txBody>
        </p:sp>
      </p:gr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8648" r="0" b="-58070"/>
            </a:stretch>
          </a:blipFill>
        </p:spPr>
      </p:sp>
      <p:sp>
        <p:nvSpPr>
          <p:cNvPr name="Freeform 3" id="3"/>
          <p:cNvSpPr/>
          <p:nvPr/>
        </p:nvSpPr>
        <p:spPr>
          <a:xfrm flipH="false" flipV="false" rot="0">
            <a:off x="15984335" y="0"/>
            <a:ext cx="1274965" cy="637482"/>
          </a:xfrm>
          <a:custGeom>
            <a:avLst/>
            <a:gdLst/>
            <a:ahLst/>
            <a:cxnLst/>
            <a:rect r="r" b="b" t="t" l="l"/>
            <a:pathLst>
              <a:path h="637482" w="1274965">
                <a:moveTo>
                  <a:pt x="0" y="0"/>
                </a:moveTo>
                <a:lnTo>
                  <a:pt x="1274965" y="0"/>
                </a:lnTo>
                <a:lnTo>
                  <a:pt x="1274965" y="637482"/>
                </a:lnTo>
                <a:lnTo>
                  <a:pt x="0" y="63748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6399377" y="8579596"/>
            <a:ext cx="2430974" cy="2404454"/>
          </a:xfrm>
          <a:custGeom>
            <a:avLst/>
            <a:gdLst/>
            <a:ahLst/>
            <a:cxnLst/>
            <a:rect r="r" b="b" t="t" l="l"/>
            <a:pathLst>
              <a:path h="2404454" w="2430974">
                <a:moveTo>
                  <a:pt x="0" y="0"/>
                </a:moveTo>
                <a:lnTo>
                  <a:pt x="2430974" y="0"/>
                </a:lnTo>
                <a:lnTo>
                  <a:pt x="2430974" y="2404454"/>
                </a:lnTo>
                <a:lnTo>
                  <a:pt x="0" y="240445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9144000" y="9432348"/>
            <a:ext cx="1551702" cy="1551702"/>
          </a:xfrm>
          <a:custGeom>
            <a:avLst/>
            <a:gdLst/>
            <a:ahLst/>
            <a:cxnLst/>
            <a:rect r="r" b="b" t="t" l="l"/>
            <a:pathLst>
              <a:path h="1551702" w="1551702">
                <a:moveTo>
                  <a:pt x="0" y="0"/>
                </a:moveTo>
                <a:lnTo>
                  <a:pt x="1551702" y="0"/>
                </a:lnTo>
                <a:lnTo>
                  <a:pt x="1551702" y="1551702"/>
                </a:lnTo>
                <a:lnTo>
                  <a:pt x="0" y="155170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742758" y="736922"/>
            <a:ext cx="571884" cy="583555"/>
          </a:xfrm>
          <a:custGeom>
            <a:avLst/>
            <a:gdLst/>
            <a:ahLst/>
            <a:cxnLst/>
            <a:rect r="r" b="b" t="t" l="l"/>
            <a:pathLst>
              <a:path h="583555" w="571884">
                <a:moveTo>
                  <a:pt x="0" y="0"/>
                </a:moveTo>
                <a:lnTo>
                  <a:pt x="571884" y="0"/>
                </a:lnTo>
                <a:lnTo>
                  <a:pt x="571884" y="583556"/>
                </a:lnTo>
                <a:lnTo>
                  <a:pt x="0" y="583556"/>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7" id="7"/>
          <p:cNvSpPr/>
          <p:nvPr/>
        </p:nvSpPr>
        <p:spPr>
          <a:xfrm flipH="false" flipV="false" rot="0">
            <a:off x="1314642" y="1704145"/>
            <a:ext cx="4582187" cy="4582187"/>
          </a:xfrm>
          <a:custGeom>
            <a:avLst/>
            <a:gdLst/>
            <a:ahLst/>
            <a:cxnLst/>
            <a:rect r="r" b="b" t="t" l="l"/>
            <a:pathLst>
              <a:path h="4582187" w="4582187">
                <a:moveTo>
                  <a:pt x="0" y="0"/>
                </a:moveTo>
                <a:lnTo>
                  <a:pt x="4582187" y="0"/>
                </a:lnTo>
                <a:lnTo>
                  <a:pt x="4582187" y="4582186"/>
                </a:lnTo>
                <a:lnTo>
                  <a:pt x="0" y="4582186"/>
                </a:lnTo>
                <a:lnTo>
                  <a:pt x="0" y="0"/>
                </a:lnTo>
                <a:close/>
              </a:path>
            </a:pathLst>
          </a:custGeom>
          <a:blipFill>
            <a:blip r:embed="rId11"/>
            <a:stretch>
              <a:fillRect l="-125" t="0" r="-125" b="0"/>
            </a:stretch>
          </a:blipFill>
        </p:spPr>
      </p:sp>
      <p:sp>
        <p:nvSpPr>
          <p:cNvPr name="Freeform 8" id="8"/>
          <p:cNvSpPr/>
          <p:nvPr/>
        </p:nvSpPr>
        <p:spPr>
          <a:xfrm flipH="false" flipV="false" rot="0">
            <a:off x="9569111" y="1704145"/>
            <a:ext cx="7390624" cy="4582187"/>
          </a:xfrm>
          <a:custGeom>
            <a:avLst/>
            <a:gdLst/>
            <a:ahLst/>
            <a:cxnLst/>
            <a:rect r="r" b="b" t="t" l="l"/>
            <a:pathLst>
              <a:path h="4582187" w="7390624">
                <a:moveTo>
                  <a:pt x="0" y="0"/>
                </a:moveTo>
                <a:lnTo>
                  <a:pt x="7390623" y="0"/>
                </a:lnTo>
                <a:lnTo>
                  <a:pt x="7390623" y="4582186"/>
                </a:lnTo>
                <a:lnTo>
                  <a:pt x="0" y="4582186"/>
                </a:lnTo>
                <a:lnTo>
                  <a:pt x="0" y="0"/>
                </a:lnTo>
                <a:close/>
              </a:path>
            </a:pathLst>
          </a:custGeom>
          <a:blipFill>
            <a:blip r:embed="rId12"/>
            <a:stretch>
              <a:fillRect l="0" t="0" r="0" b="0"/>
            </a:stretch>
          </a:blipFill>
          <a:ln w="38100" cap="rnd">
            <a:solidFill>
              <a:srgbClr val="34A83C"/>
            </a:solidFill>
            <a:prstDash val="lgDash"/>
            <a:round/>
          </a:ln>
        </p:spPr>
      </p:sp>
      <p:sp>
        <p:nvSpPr>
          <p:cNvPr name="TextBox 9" id="9"/>
          <p:cNvSpPr txBox="true"/>
          <p:nvPr/>
        </p:nvSpPr>
        <p:spPr>
          <a:xfrm rot="0">
            <a:off x="1530044" y="653415"/>
            <a:ext cx="6773755" cy="741045"/>
          </a:xfrm>
          <a:prstGeom prst="rect">
            <a:avLst/>
          </a:prstGeom>
        </p:spPr>
        <p:txBody>
          <a:bodyPr anchor="t" rtlCol="false" tIns="0" lIns="0" bIns="0" rIns="0">
            <a:spAutoFit/>
          </a:bodyPr>
          <a:lstStyle/>
          <a:p>
            <a:pPr algn="l">
              <a:lnSpc>
                <a:spcPts val="4800"/>
              </a:lnSpc>
            </a:pPr>
            <a:r>
              <a:rPr lang="en-US" sz="4800">
                <a:solidFill>
                  <a:srgbClr val="5383FF"/>
                </a:solidFill>
                <a:latin typeface="Impact"/>
                <a:ea typeface="Impact"/>
                <a:cs typeface="Impact"/>
                <a:sym typeface="Impact"/>
              </a:rPr>
              <a:t>RESULT PROBLEM - 2.2</a:t>
            </a:r>
          </a:p>
        </p:txBody>
      </p:sp>
      <p:sp>
        <p:nvSpPr>
          <p:cNvPr name="TextBox 10" id="10"/>
          <p:cNvSpPr txBox="true"/>
          <p:nvPr/>
        </p:nvSpPr>
        <p:spPr>
          <a:xfrm rot="0">
            <a:off x="1530044" y="1274250"/>
            <a:ext cx="4868129" cy="306070"/>
          </a:xfrm>
          <a:prstGeom prst="rect">
            <a:avLst/>
          </a:prstGeom>
        </p:spPr>
        <p:txBody>
          <a:bodyPr anchor="t" rtlCol="false" tIns="0" lIns="0" bIns="0" rIns="0">
            <a:spAutoFit/>
          </a:bodyPr>
          <a:lstStyle/>
          <a:p>
            <a:pPr algn="just">
              <a:lnSpc>
                <a:spcPts val="2300"/>
              </a:lnSpc>
            </a:pPr>
            <a:r>
              <a:rPr lang="en-US" sz="2300" b="true">
                <a:solidFill>
                  <a:srgbClr val="34A83C"/>
                </a:solidFill>
                <a:latin typeface="Open Sans Bold"/>
                <a:ea typeface="Open Sans Bold"/>
                <a:cs typeface="Open Sans Bold"/>
                <a:sym typeface="Open Sans Bold"/>
              </a:rPr>
              <a:t>Output</a:t>
            </a:r>
          </a:p>
        </p:txBody>
      </p:sp>
      <p:sp>
        <p:nvSpPr>
          <p:cNvPr name="TextBox 11" id="11"/>
          <p:cNvSpPr txBox="true"/>
          <p:nvPr/>
        </p:nvSpPr>
        <p:spPr>
          <a:xfrm rot="0">
            <a:off x="1530044" y="6463329"/>
            <a:ext cx="4868129" cy="306070"/>
          </a:xfrm>
          <a:prstGeom prst="rect">
            <a:avLst/>
          </a:prstGeom>
        </p:spPr>
        <p:txBody>
          <a:bodyPr anchor="t" rtlCol="false" tIns="0" lIns="0" bIns="0" rIns="0">
            <a:spAutoFit/>
          </a:bodyPr>
          <a:lstStyle/>
          <a:p>
            <a:pPr algn="just">
              <a:lnSpc>
                <a:spcPts val="2300"/>
              </a:lnSpc>
            </a:pPr>
            <a:r>
              <a:rPr lang="en-US" sz="2300" b="true">
                <a:solidFill>
                  <a:srgbClr val="34A83C"/>
                </a:solidFill>
                <a:latin typeface="Open Sans Bold"/>
                <a:ea typeface="Open Sans Bold"/>
                <a:cs typeface="Open Sans Bold"/>
                <a:sym typeface="Open Sans Bold"/>
              </a:rPr>
              <a:t>Insight</a:t>
            </a:r>
          </a:p>
        </p:txBody>
      </p:sp>
      <p:grpSp>
        <p:nvGrpSpPr>
          <p:cNvPr name="Group 12" id="12"/>
          <p:cNvGrpSpPr/>
          <p:nvPr/>
        </p:nvGrpSpPr>
        <p:grpSpPr>
          <a:xfrm rot="0">
            <a:off x="1314642" y="6715554"/>
            <a:ext cx="7623441" cy="2716794"/>
            <a:chOff x="0" y="0"/>
            <a:chExt cx="2007820" cy="715534"/>
          </a:xfrm>
        </p:grpSpPr>
        <p:sp>
          <p:nvSpPr>
            <p:cNvPr name="Freeform 13" id="13"/>
            <p:cNvSpPr/>
            <p:nvPr/>
          </p:nvSpPr>
          <p:spPr>
            <a:xfrm flipH="false" flipV="false" rot="0">
              <a:off x="0" y="0"/>
              <a:ext cx="2007820" cy="715534"/>
            </a:xfrm>
            <a:custGeom>
              <a:avLst/>
              <a:gdLst/>
              <a:ahLst/>
              <a:cxnLst/>
              <a:rect r="r" b="b" t="t" l="l"/>
              <a:pathLst>
                <a:path h="715534" w="2007820">
                  <a:moveTo>
                    <a:pt x="0" y="0"/>
                  </a:moveTo>
                  <a:lnTo>
                    <a:pt x="2007820" y="0"/>
                  </a:lnTo>
                  <a:lnTo>
                    <a:pt x="2007820" y="715534"/>
                  </a:lnTo>
                  <a:lnTo>
                    <a:pt x="0" y="715534"/>
                  </a:lnTo>
                  <a:close/>
                </a:path>
              </a:pathLst>
            </a:custGeom>
            <a:solidFill>
              <a:srgbClr val="C4C6CC">
                <a:alpha val="22745"/>
              </a:srgbClr>
            </a:solidFill>
          </p:spPr>
        </p:sp>
        <p:sp>
          <p:nvSpPr>
            <p:cNvPr name="TextBox 14" id="14"/>
            <p:cNvSpPr txBox="true"/>
            <p:nvPr/>
          </p:nvSpPr>
          <p:spPr>
            <a:xfrm>
              <a:off x="0" y="38100"/>
              <a:ext cx="2007820" cy="677434"/>
            </a:xfrm>
            <a:prstGeom prst="rect">
              <a:avLst/>
            </a:prstGeom>
          </p:spPr>
          <p:txBody>
            <a:bodyPr anchor="ctr" rtlCol="false" tIns="50800" lIns="50800" bIns="50800" rIns="50800"/>
            <a:lstStyle/>
            <a:p>
              <a:pPr algn="ctr">
                <a:lnSpc>
                  <a:spcPts val="2300"/>
                </a:lnSpc>
              </a:pPr>
            </a:p>
          </p:txBody>
        </p:sp>
      </p:grpSp>
      <p:sp>
        <p:nvSpPr>
          <p:cNvPr name="TextBox 15" id="15"/>
          <p:cNvSpPr txBox="true"/>
          <p:nvPr/>
        </p:nvSpPr>
        <p:spPr>
          <a:xfrm rot="0">
            <a:off x="1379732" y="6721775"/>
            <a:ext cx="7558351" cy="2379345"/>
          </a:xfrm>
          <a:prstGeom prst="rect">
            <a:avLst/>
          </a:prstGeom>
        </p:spPr>
        <p:txBody>
          <a:bodyPr anchor="t" rtlCol="false" tIns="0" lIns="0" bIns="0" rIns="0">
            <a:spAutoFit/>
          </a:bodyPr>
          <a:lstStyle/>
          <a:p>
            <a:pPr algn="just">
              <a:lnSpc>
                <a:spcPts val="2700"/>
              </a:lnSpc>
            </a:pPr>
            <a:r>
              <a:rPr lang="en-US" sz="1800">
                <a:solidFill>
                  <a:srgbClr val="0A0147"/>
                </a:solidFill>
                <a:latin typeface="Open Sans"/>
                <a:ea typeface="Open Sans"/>
                <a:cs typeface="Open Sans"/>
                <a:sym typeface="Open Sans"/>
              </a:rPr>
              <a:t>Hasil output menunjukkan bahwa produk dengan penurunan jumlah penjualan tertinggi antara tahun 2021 dan 2022 adalah produk RB_Dettol Germ Busting Kit-bf, dengan penurunan signifikan sebesar 155 unit. penurunan ini jauh lebih besar dibandingkan dengan produk lainnya yang turun berkisar antara 2 hingga 23 unit. Selain itu, beberapa produk mengalami penurunan ke angka nol pada tahun 2022 atau tidak ada penjualan sama sekali.</a:t>
            </a:r>
          </a:p>
        </p:txBody>
      </p:sp>
      <p:sp>
        <p:nvSpPr>
          <p:cNvPr name="TextBox 16" id="16"/>
          <p:cNvSpPr txBox="true"/>
          <p:nvPr/>
        </p:nvSpPr>
        <p:spPr>
          <a:xfrm rot="0">
            <a:off x="9784512" y="6463329"/>
            <a:ext cx="4868129" cy="306070"/>
          </a:xfrm>
          <a:prstGeom prst="rect">
            <a:avLst/>
          </a:prstGeom>
        </p:spPr>
        <p:txBody>
          <a:bodyPr anchor="t" rtlCol="false" tIns="0" lIns="0" bIns="0" rIns="0">
            <a:spAutoFit/>
          </a:bodyPr>
          <a:lstStyle/>
          <a:p>
            <a:pPr algn="just">
              <a:lnSpc>
                <a:spcPts val="2300"/>
              </a:lnSpc>
            </a:pPr>
            <a:r>
              <a:rPr lang="en-US" sz="2300" b="true">
                <a:solidFill>
                  <a:srgbClr val="34A83C"/>
                </a:solidFill>
                <a:latin typeface="Open Sans Bold"/>
                <a:ea typeface="Open Sans Bold"/>
                <a:cs typeface="Open Sans Bold"/>
                <a:sym typeface="Open Sans Bold"/>
              </a:rPr>
              <a:t>Recommendation</a:t>
            </a:r>
          </a:p>
        </p:txBody>
      </p:sp>
      <p:grpSp>
        <p:nvGrpSpPr>
          <p:cNvPr name="Group 17" id="17"/>
          <p:cNvGrpSpPr/>
          <p:nvPr/>
        </p:nvGrpSpPr>
        <p:grpSpPr>
          <a:xfrm rot="0">
            <a:off x="9569111" y="6715554"/>
            <a:ext cx="7690189" cy="2716794"/>
            <a:chOff x="0" y="0"/>
            <a:chExt cx="2025400" cy="715534"/>
          </a:xfrm>
        </p:grpSpPr>
        <p:sp>
          <p:nvSpPr>
            <p:cNvPr name="Freeform 18" id="18"/>
            <p:cNvSpPr/>
            <p:nvPr/>
          </p:nvSpPr>
          <p:spPr>
            <a:xfrm flipH="false" flipV="false" rot="0">
              <a:off x="0" y="0"/>
              <a:ext cx="2025400" cy="715534"/>
            </a:xfrm>
            <a:custGeom>
              <a:avLst/>
              <a:gdLst/>
              <a:ahLst/>
              <a:cxnLst/>
              <a:rect r="r" b="b" t="t" l="l"/>
              <a:pathLst>
                <a:path h="715534" w="2025400">
                  <a:moveTo>
                    <a:pt x="0" y="0"/>
                  </a:moveTo>
                  <a:lnTo>
                    <a:pt x="2025400" y="0"/>
                  </a:lnTo>
                  <a:lnTo>
                    <a:pt x="2025400" y="715534"/>
                  </a:lnTo>
                  <a:lnTo>
                    <a:pt x="0" y="715534"/>
                  </a:lnTo>
                  <a:close/>
                </a:path>
              </a:pathLst>
            </a:custGeom>
            <a:solidFill>
              <a:srgbClr val="C4C6CC">
                <a:alpha val="22745"/>
              </a:srgbClr>
            </a:solidFill>
          </p:spPr>
        </p:sp>
        <p:sp>
          <p:nvSpPr>
            <p:cNvPr name="TextBox 19" id="19"/>
            <p:cNvSpPr txBox="true"/>
            <p:nvPr/>
          </p:nvSpPr>
          <p:spPr>
            <a:xfrm>
              <a:off x="0" y="38100"/>
              <a:ext cx="2025400" cy="677434"/>
            </a:xfrm>
            <a:prstGeom prst="rect">
              <a:avLst/>
            </a:prstGeom>
          </p:spPr>
          <p:txBody>
            <a:bodyPr anchor="ctr" rtlCol="false" tIns="50800" lIns="50800" bIns="50800" rIns="50800"/>
            <a:lstStyle/>
            <a:p>
              <a:pPr algn="ctr">
                <a:lnSpc>
                  <a:spcPts val="2300"/>
                </a:lnSpc>
              </a:pPr>
            </a:p>
          </p:txBody>
        </p:sp>
      </p:grpSp>
      <p:sp>
        <p:nvSpPr>
          <p:cNvPr name="TextBox 20" id="20"/>
          <p:cNvSpPr txBox="true"/>
          <p:nvPr/>
        </p:nvSpPr>
        <p:spPr>
          <a:xfrm rot="0">
            <a:off x="9569111" y="6754778"/>
            <a:ext cx="7624270" cy="2562987"/>
          </a:xfrm>
          <a:prstGeom prst="rect">
            <a:avLst/>
          </a:prstGeom>
        </p:spPr>
        <p:txBody>
          <a:bodyPr anchor="t" rtlCol="false" tIns="0" lIns="0" bIns="0" rIns="0">
            <a:spAutoFit/>
          </a:bodyPr>
          <a:lstStyle/>
          <a:p>
            <a:pPr algn="just" marL="388620" indent="-194310" lvl="1">
              <a:lnSpc>
                <a:spcPts val="2304"/>
              </a:lnSpc>
              <a:buFont typeface="Arial"/>
              <a:buChar char="•"/>
            </a:pPr>
            <a:r>
              <a:rPr lang="en-US" sz="1800">
                <a:solidFill>
                  <a:srgbClr val="0A0147"/>
                </a:solidFill>
                <a:latin typeface="Open Sans"/>
                <a:ea typeface="Open Sans"/>
                <a:cs typeface="Open Sans"/>
                <a:sym typeface="Open Sans"/>
              </a:rPr>
              <a:t>Evaluasi faktor penyebab penurunan penjualan produk signifikan </a:t>
            </a:r>
          </a:p>
          <a:p>
            <a:pPr algn="just" marL="388620" indent="-194310" lvl="1">
              <a:lnSpc>
                <a:spcPts val="2304"/>
              </a:lnSpc>
              <a:buFont typeface="Arial"/>
              <a:buChar char="•"/>
            </a:pPr>
            <a:r>
              <a:rPr lang="en-US" sz="1800">
                <a:solidFill>
                  <a:srgbClr val="0A0147"/>
                </a:solidFill>
                <a:latin typeface="Open Sans"/>
                <a:ea typeface="Open Sans"/>
                <a:cs typeface="Open Sans"/>
                <a:sym typeface="Open Sans"/>
              </a:rPr>
              <a:t>Melakukan kampanye promosi untuk produk dengan penurunan moderat hingga tinggi untuk meningkatkan daya tarik pelanggan.</a:t>
            </a:r>
          </a:p>
          <a:p>
            <a:pPr algn="just" marL="388620" indent="-194310" lvl="1">
              <a:lnSpc>
                <a:spcPts val="2304"/>
              </a:lnSpc>
              <a:buFont typeface="Arial"/>
              <a:buChar char="•"/>
            </a:pPr>
            <a:r>
              <a:rPr lang="en-US" sz="1800">
                <a:solidFill>
                  <a:srgbClr val="0A0147"/>
                </a:solidFill>
                <a:latin typeface="Open Sans"/>
                <a:ea typeface="Open Sans"/>
                <a:cs typeface="Open Sans"/>
                <a:sym typeface="Open Sans"/>
              </a:rPr>
              <a:t>Revitalisasi strategi pemasaran untuk produk yang tidak terjual sama sekali pada tahun 2022</a:t>
            </a:r>
          </a:p>
          <a:p>
            <a:pPr algn="just" marL="388620" indent="-194310" lvl="1">
              <a:lnSpc>
                <a:spcPts val="2304"/>
              </a:lnSpc>
              <a:buFont typeface="Arial"/>
              <a:buChar char="•"/>
            </a:pPr>
            <a:r>
              <a:rPr lang="en-US" sz="1800">
                <a:solidFill>
                  <a:srgbClr val="0A0147"/>
                </a:solidFill>
                <a:latin typeface="Open Sans"/>
                <a:ea typeface="Open Sans"/>
                <a:cs typeface="Open Sans"/>
                <a:sym typeface="Open Sans"/>
              </a:rPr>
              <a:t>Melakukan riset pasar atau survei pelanggan untuk memahami alasan di balik rendahnya penjualan produk-produk ini. Identifikasi apakah ada produk substitusi atau perubahan preferensi pelanggan yang menjadi penyebab.</a:t>
            </a:r>
          </a:p>
        </p:txBody>
      </p:sp>
      <p:sp>
        <p:nvSpPr>
          <p:cNvPr name="TextBox 21" id="21"/>
          <p:cNvSpPr txBox="true"/>
          <p:nvPr/>
        </p:nvSpPr>
        <p:spPr>
          <a:xfrm rot="0">
            <a:off x="959136" y="9638313"/>
            <a:ext cx="4868129" cy="315595"/>
          </a:xfrm>
          <a:prstGeom prst="rect">
            <a:avLst/>
          </a:prstGeom>
        </p:spPr>
        <p:txBody>
          <a:bodyPr anchor="t" rtlCol="false" tIns="0" lIns="0" bIns="0" rIns="0">
            <a:spAutoFit/>
          </a:bodyPr>
          <a:lstStyle/>
          <a:p>
            <a:pPr algn="just">
              <a:lnSpc>
                <a:spcPts val="2300"/>
              </a:lnSpc>
            </a:pPr>
            <a:r>
              <a:rPr lang="en-US" sz="2300" b="true">
                <a:solidFill>
                  <a:srgbClr val="34A83C"/>
                </a:solidFill>
                <a:latin typeface="Glacial Indifference Bold"/>
                <a:ea typeface="Glacial Indifference Bold"/>
                <a:cs typeface="Glacial Indifference Bold"/>
                <a:sym typeface="Glacial Indifference Bold"/>
              </a:rPr>
              <a:t>Final Project Python Kelompok B4</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8648" r="0" b="-58070"/>
            </a:stretch>
          </a:blipFill>
        </p:spPr>
      </p:sp>
      <p:sp>
        <p:nvSpPr>
          <p:cNvPr name="TextBox 3" id="3"/>
          <p:cNvSpPr txBox="true"/>
          <p:nvPr/>
        </p:nvSpPr>
        <p:spPr>
          <a:xfrm rot="0">
            <a:off x="1530044" y="2074545"/>
            <a:ext cx="15729256" cy="6151245"/>
          </a:xfrm>
          <a:prstGeom prst="rect">
            <a:avLst/>
          </a:prstGeom>
        </p:spPr>
        <p:txBody>
          <a:bodyPr anchor="t" rtlCol="false" tIns="0" lIns="0" bIns="0" rIns="0">
            <a:spAutoFit/>
          </a:bodyPr>
          <a:lstStyle/>
          <a:p>
            <a:pPr algn="just">
              <a:lnSpc>
                <a:spcPts val="4199"/>
              </a:lnSpc>
            </a:pPr>
            <a:r>
              <a:rPr lang="en-US" sz="2799">
                <a:solidFill>
                  <a:srgbClr val="0A0147"/>
                </a:solidFill>
                <a:latin typeface="Glacial Indifference"/>
                <a:ea typeface="Glacial Indifference"/>
                <a:cs typeface="Glacial Indifference"/>
                <a:sym typeface="Glacial Indifference"/>
              </a:rPr>
              <a:t>Dear Data Analyst,</a:t>
            </a:r>
          </a:p>
          <a:p>
            <a:pPr algn="just">
              <a:lnSpc>
                <a:spcPts val="4199"/>
              </a:lnSpc>
            </a:pPr>
          </a:p>
          <a:p>
            <a:pPr algn="just">
              <a:lnSpc>
                <a:spcPts val="3900"/>
              </a:lnSpc>
            </a:pPr>
            <a:r>
              <a:rPr lang="en-US" sz="2600">
                <a:solidFill>
                  <a:srgbClr val="0A0147"/>
                </a:solidFill>
                <a:latin typeface="Glacial Indifference"/>
                <a:ea typeface="Glacial Indifference"/>
                <a:cs typeface="Glacial Indifference"/>
                <a:sym typeface="Glacial Indifference"/>
              </a:rPr>
              <a:t>Terkait ulang tahun perusahaan pada 2 bulan mendatang, Tim Digital Marketing akan memberikan informasi promo bagi pelanggan pada akhir bulan ini. Kriteria pelanggan yang akan kami butuhkan adalah mereka yang sudah melakukan check-out namun belum melakukan pembayaran (is_gross = 1) selama tahun 2022. Data yang kami butuhkan adalah ID Customer dan Registered Date.</a:t>
            </a:r>
          </a:p>
          <a:p>
            <a:pPr algn="just">
              <a:lnSpc>
                <a:spcPts val="4199"/>
              </a:lnSpc>
            </a:pPr>
            <a:r>
              <a:rPr lang="en-US" sz="2799">
                <a:solidFill>
                  <a:srgbClr val="0A0147"/>
                </a:solidFill>
                <a:latin typeface="Glacial Indifference"/>
                <a:ea typeface="Glacial Indifference"/>
                <a:cs typeface="Glacial Indifference"/>
                <a:sym typeface="Glacial Indifference"/>
              </a:rPr>
              <a:t>Mohon bantuan, untuk mengirimkan data tersebut sebelum akhir bulan ini ke Tim Digital Marketing. Atas bantuan yang diberikan, kami mengucapkan terima kasih.</a:t>
            </a:r>
          </a:p>
          <a:p>
            <a:pPr algn="just">
              <a:lnSpc>
                <a:spcPts val="4199"/>
              </a:lnSpc>
            </a:pPr>
          </a:p>
          <a:p>
            <a:pPr algn="just">
              <a:lnSpc>
                <a:spcPts val="4199"/>
              </a:lnSpc>
            </a:pPr>
            <a:r>
              <a:rPr lang="en-US" sz="2799">
                <a:solidFill>
                  <a:srgbClr val="0A0147"/>
                </a:solidFill>
                <a:latin typeface="Glacial Indifference"/>
                <a:ea typeface="Glacial Indifference"/>
                <a:cs typeface="Glacial Indifference"/>
                <a:sym typeface="Glacial Indifference"/>
              </a:rPr>
              <a:t>Regards</a:t>
            </a:r>
          </a:p>
          <a:p>
            <a:pPr algn="just">
              <a:lnSpc>
                <a:spcPts val="4199"/>
              </a:lnSpc>
            </a:pPr>
            <a:r>
              <a:rPr lang="en-US" sz="2799">
                <a:solidFill>
                  <a:srgbClr val="0A0147"/>
                </a:solidFill>
                <a:latin typeface="Glacial Indifference"/>
                <a:ea typeface="Glacial Indifference"/>
                <a:cs typeface="Glacial Indifference"/>
                <a:sym typeface="Glacial Indifference"/>
              </a:rPr>
              <a:t>Tim Digital Marketing</a:t>
            </a:r>
          </a:p>
          <a:p>
            <a:pPr algn="just">
              <a:lnSpc>
                <a:spcPts val="4199"/>
              </a:lnSpc>
            </a:pPr>
          </a:p>
        </p:txBody>
      </p:sp>
      <p:sp>
        <p:nvSpPr>
          <p:cNvPr name="Freeform 4" id="4"/>
          <p:cNvSpPr/>
          <p:nvPr/>
        </p:nvSpPr>
        <p:spPr>
          <a:xfrm flipH="false" flipV="false" rot="-10455295">
            <a:off x="-15337" y="2223535"/>
            <a:ext cx="1298663" cy="690845"/>
          </a:xfrm>
          <a:custGeom>
            <a:avLst/>
            <a:gdLst/>
            <a:ahLst/>
            <a:cxnLst/>
            <a:rect r="r" b="b" t="t" l="l"/>
            <a:pathLst>
              <a:path h="690845" w="1298663">
                <a:moveTo>
                  <a:pt x="0" y="0"/>
                </a:moveTo>
                <a:lnTo>
                  <a:pt x="1298663" y="0"/>
                </a:lnTo>
                <a:lnTo>
                  <a:pt x="1298663" y="690845"/>
                </a:lnTo>
                <a:lnTo>
                  <a:pt x="0" y="69084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5984335" y="0"/>
            <a:ext cx="1274965" cy="637482"/>
          </a:xfrm>
          <a:custGeom>
            <a:avLst/>
            <a:gdLst/>
            <a:ahLst/>
            <a:cxnLst/>
            <a:rect r="r" b="b" t="t" l="l"/>
            <a:pathLst>
              <a:path h="637482" w="1274965">
                <a:moveTo>
                  <a:pt x="0" y="0"/>
                </a:moveTo>
                <a:lnTo>
                  <a:pt x="1274965" y="0"/>
                </a:lnTo>
                <a:lnTo>
                  <a:pt x="1274965" y="637482"/>
                </a:lnTo>
                <a:lnTo>
                  <a:pt x="0" y="63748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16399377" y="8579596"/>
            <a:ext cx="2430974" cy="2404454"/>
          </a:xfrm>
          <a:custGeom>
            <a:avLst/>
            <a:gdLst/>
            <a:ahLst/>
            <a:cxnLst/>
            <a:rect r="r" b="b" t="t" l="l"/>
            <a:pathLst>
              <a:path h="2404454" w="2430974">
                <a:moveTo>
                  <a:pt x="0" y="0"/>
                </a:moveTo>
                <a:lnTo>
                  <a:pt x="2430974" y="0"/>
                </a:lnTo>
                <a:lnTo>
                  <a:pt x="2430974" y="2404454"/>
                </a:lnTo>
                <a:lnTo>
                  <a:pt x="0" y="240445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false" flipV="false" rot="0">
            <a:off x="9144000" y="9432348"/>
            <a:ext cx="1551702" cy="1551702"/>
          </a:xfrm>
          <a:custGeom>
            <a:avLst/>
            <a:gdLst/>
            <a:ahLst/>
            <a:cxnLst/>
            <a:rect r="r" b="b" t="t" l="l"/>
            <a:pathLst>
              <a:path h="1551702" w="1551702">
                <a:moveTo>
                  <a:pt x="0" y="0"/>
                </a:moveTo>
                <a:lnTo>
                  <a:pt x="1551702" y="0"/>
                </a:lnTo>
                <a:lnTo>
                  <a:pt x="1551702" y="1551702"/>
                </a:lnTo>
                <a:lnTo>
                  <a:pt x="0" y="155170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8" id="8"/>
          <p:cNvSpPr/>
          <p:nvPr/>
        </p:nvSpPr>
        <p:spPr>
          <a:xfrm flipH="false" flipV="false" rot="0">
            <a:off x="742758" y="736922"/>
            <a:ext cx="571884" cy="583555"/>
          </a:xfrm>
          <a:custGeom>
            <a:avLst/>
            <a:gdLst/>
            <a:ahLst/>
            <a:cxnLst/>
            <a:rect r="r" b="b" t="t" l="l"/>
            <a:pathLst>
              <a:path h="583555" w="571884">
                <a:moveTo>
                  <a:pt x="0" y="0"/>
                </a:moveTo>
                <a:lnTo>
                  <a:pt x="571884" y="0"/>
                </a:lnTo>
                <a:lnTo>
                  <a:pt x="571884" y="583556"/>
                </a:lnTo>
                <a:lnTo>
                  <a:pt x="0" y="583556"/>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9" id="9"/>
          <p:cNvSpPr txBox="true"/>
          <p:nvPr/>
        </p:nvSpPr>
        <p:spPr>
          <a:xfrm rot="0">
            <a:off x="1530044" y="653415"/>
            <a:ext cx="6773755" cy="741045"/>
          </a:xfrm>
          <a:prstGeom prst="rect">
            <a:avLst/>
          </a:prstGeom>
        </p:spPr>
        <p:txBody>
          <a:bodyPr anchor="t" rtlCol="false" tIns="0" lIns="0" bIns="0" rIns="0">
            <a:spAutoFit/>
          </a:bodyPr>
          <a:lstStyle/>
          <a:p>
            <a:pPr algn="l">
              <a:lnSpc>
                <a:spcPts val="4800"/>
              </a:lnSpc>
            </a:pPr>
            <a:r>
              <a:rPr lang="en-US" sz="4800">
                <a:solidFill>
                  <a:srgbClr val="5383FF"/>
                </a:solidFill>
                <a:latin typeface="Impact"/>
                <a:ea typeface="Impact"/>
                <a:cs typeface="Impact"/>
                <a:sym typeface="Impact"/>
              </a:rPr>
              <a:t>PROBLEM - 3</a:t>
            </a:r>
          </a:p>
        </p:txBody>
      </p:sp>
      <p:sp>
        <p:nvSpPr>
          <p:cNvPr name="TextBox 10" id="10"/>
          <p:cNvSpPr txBox="true"/>
          <p:nvPr/>
        </p:nvSpPr>
        <p:spPr>
          <a:xfrm rot="0">
            <a:off x="959136" y="9638313"/>
            <a:ext cx="4868129" cy="315595"/>
          </a:xfrm>
          <a:prstGeom prst="rect">
            <a:avLst/>
          </a:prstGeom>
        </p:spPr>
        <p:txBody>
          <a:bodyPr anchor="t" rtlCol="false" tIns="0" lIns="0" bIns="0" rIns="0">
            <a:spAutoFit/>
          </a:bodyPr>
          <a:lstStyle/>
          <a:p>
            <a:pPr algn="just">
              <a:lnSpc>
                <a:spcPts val="2300"/>
              </a:lnSpc>
            </a:pPr>
            <a:r>
              <a:rPr lang="en-US" sz="2300" b="true">
                <a:solidFill>
                  <a:srgbClr val="34A83C"/>
                </a:solidFill>
                <a:latin typeface="Glacial Indifference Bold"/>
                <a:ea typeface="Glacial Indifference Bold"/>
                <a:cs typeface="Glacial Indifference Bold"/>
                <a:sym typeface="Glacial Indifference Bold"/>
              </a:rPr>
              <a:t>Final Project Python Kelompok B4</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8648" r="0" b="-58070"/>
            </a:stretch>
          </a:blipFill>
        </p:spPr>
      </p:sp>
      <p:sp>
        <p:nvSpPr>
          <p:cNvPr name="Freeform 3" id="3"/>
          <p:cNvSpPr/>
          <p:nvPr/>
        </p:nvSpPr>
        <p:spPr>
          <a:xfrm flipH="false" flipV="false" rot="0">
            <a:off x="9475210" y="9295604"/>
            <a:ext cx="2430974" cy="2404454"/>
          </a:xfrm>
          <a:custGeom>
            <a:avLst/>
            <a:gdLst/>
            <a:ahLst/>
            <a:cxnLst/>
            <a:rect r="r" b="b" t="t" l="l"/>
            <a:pathLst>
              <a:path h="2404454" w="2430974">
                <a:moveTo>
                  <a:pt x="0" y="0"/>
                </a:moveTo>
                <a:lnTo>
                  <a:pt x="2430974" y="0"/>
                </a:lnTo>
                <a:lnTo>
                  <a:pt x="2430974" y="2404454"/>
                </a:lnTo>
                <a:lnTo>
                  <a:pt x="0" y="240445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true" flipV="false" rot="0">
            <a:off x="0" y="9257378"/>
            <a:ext cx="1240453" cy="1240453"/>
          </a:xfrm>
          <a:custGeom>
            <a:avLst/>
            <a:gdLst/>
            <a:ahLst/>
            <a:cxnLst/>
            <a:rect r="r" b="b" t="t" l="l"/>
            <a:pathLst>
              <a:path h="1240453" w="1240453">
                <a:moveTo>
                  <a:pt x="1240453" y="0"/>
                </a:moveTo>
                <a:lnTo>
                  <a:pt x="0" y="0"/>
                </a:lnTo>
                <a:lnTo>
                  <a:pt x="0" y="1240453"/>
                </a:lnTo>
                <a:lnTo>
                  <a:pt x="1240453" y="1240453"/>
                </a:lnTo>
                <a:lnTo>
                  <a:pt x="1240453"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7288317" y="321286"/>
            <a:ext cx="901094" cy="415636"/>
          </a:xfrm>
          <a:custGeom>
            <a:avLst/>
            <a:gdLst/>
            <a:ahLst/>
            <a:cxnLst/>
            <a:rect r="r" b="b" t="t" l="l"/>
            <a:pathLst>
              <a:path h="415636" w="901094">
                <a:moveTo>
                  <a:pt x="0" y="0"/>
                </a:moveTo>
                <a:lnTo>
                  <a:pt x="901094" y="0"/>
                </a:lnTo>
                <a:lnTo>
                  <a:pt x="901094" y="415636"/>
                </a:lnTo>
                <a:lnTo>
                  <a:pt x="0" y="415636"/>
                </a:lnTo>
                <a:lnTo>
                  <a:pt x="0" y="0"/>
                </a:lnTo>
                <a:close/>
              </a:path>
            </a:pathLst>
          </a:custGeom>
          <a:blipFill>
            <a:blip r:embed="rId7">
              <a:extLst>
                <a:ext uri="{96DAC541-7B7A-43D3-8B79-37D633B846F1}">
                  <asvg:svgBlip xmlns:asvg="http://schemas.microsoft.com/office/drawing/2016/SVG/main" r:embed="rId8"/>
                </a:ext>
              </a:extLst>
            </a:blip>
            <a:stretch>
              <a:fillRect l="0" t="0" r="-106253" b="0"/>
            </a:stretch>
          </a:blipFill>
        </p:spPr>
      </p:sp>
      <p:sp>
        <p:nvSpPr>
          <p:cNvPr name="Freeform 6" id="6"/>
          <p:cNvSpPr/>
          <p:nvPr/>
        </p:nvSpPr>
        <p:spPr>
          <a:xfrm flipH="false" flipV="false" rot="0">
            <a:off x="742758" y="736922"/>
            <a:ext cx="571884" cy="583555"/>
          </a:xfrm>
          <a:custGeom>
            <a:avLst/>
            <a:gdLst/>
            <a:ahLst/>
            <a:cxnLst/>
            <a:rect r="r" b="b" t="t" l="l"/>
            <a:pathLst>
              <a:path h="583555" w="571884">
                <a:moveTo>
                  <a:pt x="0" y="0"/>
                </a:moveTo>
                <a:lnTo>
                  <a:pt x="571884" y="0"/>
                </a:lnTo>
                <a:lnTo>
                  <a:pt x="571884" y="583556"/>
                </a:lnTo>
                <a:lnTo>
                  <a:pt x="0" y="583556"/>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grpSp>
        <p:nvGrpSpPr>
          <p:cNvPr name="Group 7" id="7"/>
          <p:cNvGrpSpPr/>
          <p:nvPr/>
        </p:nvGrpSpPr>
        <p:grpSpPr>
          <a:xfrm rot="0">
            <a:off x="1314642" y="1981499"/>
            <a:ext cx="11916131" cy="7254751"/>
            <a:chOff x="0" y="0"/>
            <a:chExt cx="15888174" cy="9673001"/>
          </a:xfrm>
        </p:grpSpPr>
        <p:sp>
          <p:nvSpPr>
            <p:cNvPr name="Freeform 8" id="8"/>
            <p:cNvSpPr/>
            <p:nvPr/>
          </p:nvSpPr>
          <p:spPr>
            <a:xfrm flipH="false" flipV="false" rot="0">
              <a:off x="0" y="0"/>
              <a:ext cx="7677697" cy="6407387"/>
            </a:xfrm>
            <a:custGeom>
              <a:avLst/>
              <a:gdLst/>
              <a:ahLst/>
              <a:cxnLst/>
              <a:rect r="r" b="b" t="t" l="l"/>
              <a:pathLst>
                <a:path h="6407387" w="7677697">
                  <a:moveTo>
                    <a:pt x="0" y="0"/>
                  </a:moveTo>
                  <a:lnTo>
                    <a:pt x="7677697" y="0"/>
                  </a:lnTo>
                  <a:lnTo>
                    <a:pt x="7677697" y="6407387"/>
                  </a:lnTo>
                  <a:lnTo>
                    <a:pt x="0" y="6407387"/>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9" id="9"/>
            <p:cNvSpPr/>
            <p:nvPr/>
          </p:nvSpPr>
          <p:spPr>
            <a:xfrm flipH="false" flipV="false" rot="0">
              <a:off x="8210477" y="0"/>
              <a:ext cx="7677697" cy="6407387"/>
            </a:xfrm>
            <a:custGeom>
              <a:avLst/>
              <a:gdLst/>
              <a:ahLst/>
              <a:cxnLst/>
              <a:rect r="r" b="b" t="t" l="l"/>
              <a:pathLst>
                <a:path h="6407387" w="7677697">
                  <a:moveTo>
                    <a:pt x="0" y="0"/>
                  </a:moveTo>
                  <a:lnTo>
                    <a:pt x="7677697" y="0"/>
                  </a:lnTo>
                  <a:lnTo>
                    <a:pt x="7677697" y="6407387"/>
                  </a:lnTo>
                  <a:lnTo>
                    <a:pt x="0" y="6407387"/>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0" id="10"/>
            <p:cNvSpPr/>
            <p:nvPr/>
          </p:nvSpPr>
          <p:spPr>
            <a:xfrm flipH="false" flipV="false" rot="0">
              <a:off x="0" y="6550691"/>
              <a:ext cx="7677697" cy="3122310"/>
            </a:xfrm>
            <a:custGeom>
              <a:avLst/>
              <a:gdLst/>
              <a:ahLst/>
              <a:cxnLst/>
              <a:rect r="r" b="b" t="t" l="l"/>
              <a:pathLst>
                <a:path h="3122310" w="7677697">
                  <a:moveTo>
                    <a:pt x="0" y="0"/>
                  </a:moveTo>
                  <a:lnTo>
                    <a:pt x="7677697" y="0"/>
                  </a:lnTo>
                  <a:lnTo>
                    <a:pt x="7677697" y="3122310"/>
                  </a:lnTo>
                  <a:lnTo>
                    <a:pt x="0" y="3122310"/>
                  </a:lnTo>
                  <a:lnTo>
                    <a:pt x="0" y="0"/>
                  </a:lnTo>
                  <a:close/>
                </a:path>
              </a:pathLst>
            </a:custGeom>
            <a:blipFill>
              <a:blip r:embed="rId11">
                <a:extLst>
                  <a:ext uri="{96DAC541-7B7A-43D3-8B79-37D633B846F1}">
                    <asvg:svgBlip xmlns:asvg="http://schemas.microsoft.com/office/drawing/2016/SVG/main" r:embed="rId12"/>
                  </a:ext>
                </a:extLst>
              </a:blip>
              <a:stretch>
                <a:fillRect l="0" t="0" r="0" b="-105213"/>
              </a:stretch>
            </a:blipFill>
          </p:spPr>
        </p:sp>
        <p:sp>
          <p:nvSpPr>
            <p:cNvPr name="Freeform 11" id="11"/>
            <p:cNvSpPr/>
            <p:nvPr/>
          </p:nvSpPr>
          <p:spPr>
            <a:xfrm flipH="false" flipV="false" rot="0">
              <a:off x="8210477" y="6550691"/>
              <a:ext cx="7677697" cy="1573717"/>
            </a:xfrm>
            <a:custGeom>
              <a:avLst/>
              <a:gdLst/>
              <a:ahLst/>
              <a:cxnLst/>
              <a:rect r="r" b="b" t="t" l="l"/>
              <a:pathLst>
                <a:path h="1573717" w="7677697">
                  <a:moveTo>
                    <a:pt x="0" y="0"/>
                  </a:moveTo>
                  <a:lnTo>
                    <a:pt x="7677697" y="0"/>
                  </a:lnTo>
                  <a:lnTo>
                    <a:pt x="7677697" y="1573717"/>
                  </a:lnTo>
                  <a:lnTo>
                    <a:pt x="0" y="1573717"/>
                  </a:lnTo>
                  <a:lnTo>
                    <a:pt x="0" y="0"/>
                  </a:lnTo>
                  <a:close/>
                </a:path>
              </a:pathLst>
            </a:custGeom>
            <a:blipFill>
              <a:blip r:embed="rId11">
                <a:extLst>
                  <a:ext uri="{96DAC541-7B7A-43D3-8B79-37D633B846F1}">
                    <asvg:svgBlip xmlns:asvg="http://schemas.microsoft.com/office/drawing/2016/SVG/main" r:embed="rId12"/>
                  </a:ext>
                </a:extLst>
              </a:blip>
              <a:stretch>
                <a:fillRect l="0" t="0" r="0" b="-307149"/>
              </a:stretch>
            </a:blipFill>
          </p:spPr>
        </p:sp>
      </p:grpSp>
      <p:sp>
        <p:nvSpPr>
          <p:cNvPr name="TextBox 12" id="12"/>
          <p:cNvSpPr txBox="true"/>
          <p:nvPr/>
        </p:nvSpPr>
        <p:spPr>
          <a:xfrm rot="0">
            <a:off x="1599177" y="653415"/>
            <a:ext cx="6773755" cy="741045"/>
          </a:xfrm>
          <a:prstGeom prst="rect">
            <a:avLst/>
          </a:prstGeom>
        </p:spPr>
        <p:txBody>
          <a:bodyPr anchor="t" rtlCol="false" tIns="0" lIns="0" bIns="0" rIns="0">
            <a:spAutoFit/>
          </a:bodyPr>
          <a:lstStyle/>
          <a:p>
            <a:pPr algn="l">
              <a:lnSpc>
                <a:spcPts val="4800"/>
              </a:lnSpc>
            </a:pPr>
            <a:r>
              <a:rPr lang="en-US" sz="4800">
                <a:solidFill>
                  <a:srgbClr val="5383FF"/>
                </a:solidFill>
                <a:latin typeface="Impact"/>
                <a:ea typeface="Impact"/>
                <a:cs typeface="Impact"/>
                <a:sym typeface="Impact"/>
              </a:rPr>
              <a:t>ANGGOTA</a:t>
            </a:r>
          </a:p>
        </p:txBody>
      </p:sp>
      <p:sp>
        <p:nvSpPr>
          <p:cNvPr name="Freeform 13" id="13"/>
          <p:cNvSpPr/>
          <p:nvPr/>
        </p:nvSpPr>
        <p:spPr>
          <a:xfrm flipH="true" flipV="false" rot="0">
            <a:off x="13994505" y="4023281"/>
            <a:ext cx="4293495" cy="6263719"/>
          </a:xfrm>
          <a:custGeom>
            <a:avLst/>
            <a:gdLst/>
            <a:ahLst/>
            <a:cxnLst/>
            <a:rect r="r" b="b" t="t" l="l"/>
            <a:pathLst>
              <a:path h="6263719" w="4293495">
                <a:moveTo>
                  <a:pt x="4293495" y="0"/>
                </a:moveTo>
                <a:lnTo>
                  <a:pt x="0" y="0"/>
                </a:lnTo>
                <a:lnTo>
                  <a:pt x="0" y="6263719"/>
                </a:lnTo>
                <a:lnTo>
                  <a:pt x="4293495" y="6263719"/>
                </a:lnTo>
                <a:lnTo>
                  <a:pt x="4293495"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TextBox 14" id="14"/>
          <p:cNvSpPr txBox="true"/>
          <p:nvPr/>
        </p:nvSpPr>
        <p:spPr>
          <a:xfrm rot="0">
            <a:off x="1914485" y="2235355"/>
            <a:ext cx="3546316" cy="401955"/>
          </a:xfrm>
          <a:prstGeom prst="rect">
            <a:avLst/>
          </a:prstGeom>
        </p:spPr>
        <p:txBody>
          <a:bodyPr anchor="t" rtlCol="false" tIns="0" lIns="0" bIns="0" rIns="0">
            <a:spAutoFit/>
          </a:bodyPr>
          <a:lstStyle/>
          <a:p>
            <a:pPr algn="just" marL="0" indent="0" lvl="0">
              <a:lnSpc>
                <a:spcPts val="3240"/>
              </a:lnSpc>
              <a:spcBef>
                <a:spcPct val="0"/>
              </a:spcBef>
            </a:pPr>
            <a:r>
              <a:rPr lang="en-US" sz="2400" spc="38">
                <a:solidFill>
                  <a:srgbClr val="FFFFFF"/>
                </a:solidFill>
                <a:latin typeface="DM Sans"/>
                <a:ea typeface="DM Sans"/>
                <a:cs typeface="DM Sans"/>
                <a:sym typeface="DM Sans"/>
              </a:rPr>
              <a:t>Amos Christ Kevin</a:t>
            </a:r>
          </a:p>
        </p:txBody>
      </p:sp>
      <p:sp>
        <p:nvSpPr>
          <p:cNvPr name="TextBox 15" id="15"/>
          <p:cNvSpPr txBox="true"/>
          <p:nvPr/>
        </p:nvSpPr>
        <p:spPr>
          <a:xfrm rot="0">
            <a:off x="7973994" y="2100223"/>
            <a:ext cx="3316818" cy="811530"/>
          </a:xfrm>
          <a:prstGeom prst="rect">
            <a:avLst/>
          </a:prstGeom>
        </p:spPr>
        <p:txBody>
          <a:bodyPr anchor="t" rtlCol="false" tIns="0" lIns="0" bIns="0" rIns="0">
            <a:spAutoFit/>
          </a:bodyPr>
          <a:lstStyle/>
          <a:p>
            <a:pPr algn="just" marL="0" indent="0" lvl="0">
              <a:lnSpc>
                <a:spcPts val="3240"/>
              </a:lnSpc>
              <a:spcBef>
                <a:spcPct val="0"/>
              </a:spcBef>
            </a:pPr>
            <a:r>
              <a:rPr lang="en-US" sz="2400" spc="38">
                <a:solidFill>
                  <a:srgbClr val="FFFFFF"/>
                </a:solidFill>
                <a:latin typeface="DM Sans"/>
                <a:ea typeface="DM Sans"/>
                <a:cs typeface="DM Sans"/>
                <a:sym typeface="DM Sans"/>
              </a:rPr>
              <a:t>Dickna Nenden Woro Ramadityawati</a:t>
            </a:r>
          </a:p>
        </p:txBody>
      </p:sp>
      <p:sp>
        <p:nvSpPr>
          <p:cNvPr name="TextBox 16" id="16"/>
          <p:cNvSpPr txBox="true"/>
          <p:nvPr/>
        </p:nvSpPr>
        <p:spPr>
          <a:xfrm rot="0">
            <a:off x="1914485" y="3503216"/>
            <a:ext cx="6458448" cy="401955"/>
          </a:xfrm>
          <a:prstGeom prst="rect">
            <a:avLst/>
          </a:prstGeom>
        </p:spPr>
        <p:txBody>
          <a:bodyPr anchor="t" rtlCol="false" tIns="0" lIns="0" bIns="0" rIns="0">
            <a:spAutoFit/>
          </a:bodyPr>
          <a:lstStyle/>
          <a:p>
            <a:pPr algn="just" marL="0" indent="0" lvl="0">
              <a:lnSpc>
                <a:spcPts val="3240"/>
              </a:lnSpc>
              <a:spcBef>
                <a:spcPct val="0"/>
              </a:spcBef>
            </a:pPr>
            <a:r>
              <a:rPr lang="en-US" sz="2400" spc="38">
                <a:solidFill>
                  <a:srgbClr val="FFFFFF"/>
                </a:solidFill>
                <a:latin typeface="DM Sans"/>
                <a:ea typeface="DM Sans"/>
                <a:cs typeface="DM Sans"/>
                <a:sym typeface="DM Sans"/>
              </a:rPr>
              <a:t>Dani Harsalisman Febrian Putra</a:t>
            </a:r>
          </a:p>
        </p:txBody>
      </p:sp>
      <p:sp>
        <p:nvSpPr>
          <p:cNvPr name="TextBox 17" id="17"/>
          <p:cNvSpPr txBox="true"/>
          <p:nvPr/>
        </p:nvSpPr>
        <p:spPr>
          <a:xfrm rot="0">
            <a:off x="7954495" y="3503216"/>
            <a:ext cx="3546316" cy="401955"/>
          </a:xfrm>
          <a:prstGeom prst="rect">
            <a:avLst/>
          </a:prstGeom>
        </p:spPr>
        <p:txBody>
          <a:bodyPr anchor="t" rtlCol="false" tIns="0" lIns="0" bIns="0" rIns="0">
            <a:spAutoFit/>
          </a:bodyPr>
          <a:lstStyle/>
          <a:p>
            <a:pPr algn="just" marL="0" indent="0" lvl="0">
              <a:lnSpc>
                <a:spcPts val="3240"/>
              </a:lnSpc>
              <a:spcBef>
                <a:spcPct val="0"/>
              </a:spcBef>
            </a:pPr>
            <a:r>
              <a:rPr lang="en-US" sz="2400" spc="38">
                <a:solidFill>
                  <a:srgbClr val="FFFFFF"/>
                </a:solidFill>
                <a:latin typeface="DM Sans"/>
                <a:ea typeface="DM Sans"/>
                <a:cs typeface="DM Sans"/>
                <a:sym typeface="DM Sans"/>
              </a:rPr>
              <a:t>Hanif Dwi Satria</a:t>
            </a:r>
          </a:p>
        </p:txBody>
      </p:sp>
      <p:sp>
        <p:nvSpPr>
          <p:cNvPr name="TextBox 18" id="18"/>
          <p:cNvSpPr txBox="true"/>
          <p:nvPr/>
        </p:nvSpPr>
        <p:spPr>
          <a:xfrm rot="0">
            <a:off x="1914485" y="4775756"/>
            <a:ext cx="3546316" cy="401955"/>
          </a:xfrm>
          <a:prstGeom prst="rect">
            <a:avLst/>
          </a:prstGeom>
        </p:spPr>
        <p:txBody>
          <a:bodyPr anchor="t" rtlCol="false" tIns="0" lIns="0" bIns="0" rIns="0">
            <a:spAutoFit/>
          </a:bodyPr>
          <a:lstStyle/>
          <a:p>
            <a:pPr algn="just" marL="0" indent="0" lvl="0">
              <a:lnSpc>
                <a:spcPts val="3240"/>
              </a:lnSpc>
              <a:spcBef>
                <a:spcPct val="0"/>
              </a:spcBef>
            </a:pPr>
            <a:r>
              <a:rPr lang="en-US" sz="2400" spc="38">
                <a:solidFill>
                  <a:srgbClr val="FFFFFF"/>
                </a:solidFill>
                <a:latin typeface="DM Sans"/>
                <a:ea typeface="DM Sans"/>
                <a:cs typeface="DM Sans"/>
                <a:sym typeface="DM Sans"/>
              </a:rPr>
              <a:t>Irfan Rasyid</a:t>
            </a:r>
          </a:p>
        </p:txBody>
      </p:sp>
      <p:sp>
        <p:nvSpPr>
          <p:cNvPr name="TextBox 19" id="19"/>
          <p:cNvSpPr txBox="true"/>
          <p:nvPr/>
        </p:nvSpPr>
        <p:spPr>
          <a:xfrm rot="0">
            <a:off x="7954495" y="4775756"/>
            <a:ext cx="4237652" cy="401955"/>
          </a:xfrm>
          <a:prstGeom prst="rect">
            <a:avLst/>
          </a:prstGeom>
        </p:spPr>
        <p:txBody>
          <a:bodyPr anchor="t" rtlCol="false" tIns="0" lIns="0" bIns="0" rIns="0">
            <a:spAutoFit/>
          </a:bodyPr>
          <a:lstStyle/>
          <a:p>
            <a:pPr algn="just" marL="0" indent="0" lvl="0">
              <a:lnSpc>
                <a:spcPts val="3240"/>
              </a:lnSpc>
              <a:spcBef>
                <a:spcPct val="0"/>
              </a:spcBef>
            </a:pPr>
            <a:r>
              <a:rPr lang="en-US" sz="2400" spc="38">
                <a:solidFill>
                  <a:srgbClr val="FFFFFF"/>
                </a:solidFill>
                <a:latin typeface="DM Sans"/>
                <a:ea typeface="DM Sans"/>
                <a:cs typeface="DM Sans"/>
                <a:sym typeface="DM Sans"/>
              </a:rPr>
              <a:t>Marchenko Svesda</a:t>
            </a:r>
          </a:p>
        </p:txBody>
      </p:sp>
      <p:sp>
        <p:nvSpPr>
          <p:cNvPr name="TextBox 20" id="20"/>
          <p:cNvSpPr txBox="true"/>
          <p:nvPr/>
        </p:nvSpPr>
        <p:spPr>
          <a:xfrm rot="0">
            <a:off x="1914485" y="5844538"/>
            <a:ext cx="4569493" cy="401955"/>
          </a:xfrm>
          <a:prstGeom prst="rect">
            <a:avLst/>
          </a:prstGeom>
        </p:spPr>
        <p:txBody>
          <a:bodyPr anchor="t" rtlCol="false" tIns="0" lIns="0" bIns="0" rIns="0">
            <a:spAutoFit/>
          </a:bodyPr>
          <a:lstStyle/>
          <a:p>
            <a:pPr algn="just" marL="0" indent="0" lvl="0">
              <a:lnSpc>
                <a:spcPts val="3240"/>
              </a:lnSpc>
              <a:spcBef>
                <a:spcPct val="0"/>
              </a:spcBef>
            </a:pPr>
            <a:r>
              <a:rPr lang="en-US" sz="2400" spc="38">
                <a:solidFill>
                  <a:srgbClr val="FFFFFF"/>
                </a:solidFill>
                <a:latin typeface="DM Sans"/>
                <a:ea typeface="DM Sans"/>
                <a:cs typeface="DM Sans"/>
                <a:sym typeface="DM Sans"/>
              </a:rPr>
              <a:t>Muhamad Fatih Praga Ilhaq</a:t>
            </a:r>
          </a:p>
        </p:txBody>
      </p:sp>
      <p:sp>
        <p:nvSpPr>
          <p:cNvPr name="TextBox 21" id="21"/>
          <p:cNvSpPr txBox="true"/>
          <p:nvPr/>
        </p:nvSpPr>
        <p:spPr>
          <a:xfrm rot="0">
            <a:off x="7954495" y="5844538"/>
            <a:ext cx="4928988" cy="401955"/>
          </a:xfrm>
          <a:prstGeom prst="rect">
            <a:avLst/>
          </a:prstGeom>
        </p:spPr>
        <p:txBody>
          <a:bodyPr anchor="t" rtlCol="false" tIns="0" lIns="0" bIns="0" rIns="0">
            <a:spAutoFit/>
          </a:bodyPr>
          <a:lstStyle/>
          <a:p>
            <a:pPr algn="just" marL="0" indent="0" lvl="0">
              <a:lnSpc>
                <a:spcPts val="3240"/>
              </a:lnSpc>
              <a:spcBef>
                <a:spcPct val="0"/>
              </a:spcBef>
            </a:pPr>
            <a:r>
              <a:rPr lang="en-US" sz="2400" spc="38">
                <a:solidFill>
                  <a:srgbClr val="FFFFFF"/>
                </a:solidFill>
                <a:latin typeface="DM Sans"/>
                <a:ea typeface="DM Sans"/>
                <a:cs typeface="DM Sans"/>
                <a:sym typeface="DM Sans"/>
              </a:rPr>
              <a:t>Nando Rifki Utama Putra</a:t>
            </a:r>
          </a:p>
        </p:txBody>
      </p:sp>
      <p:sp>
        <p:nvSpPr>
          <p:cNvPr name="TextBox 22" id="22"/>
          <p:cNvSpPr txBox="true"/>
          <p:nvPr/>
        </p:nvSpPr>
        <p:spPr>
          <a:xfrm rot="0">
            <a:off x="1914485" y="7117040"/>
            <a:ext cx="4569493" cy="401955"/>
          </a:xfrm>
          <a:prstGeom prst="rect">
            <a:avLst/>
          </a:prstGeom>
        </p:spPr>
        <p:txBody>
          <a:bodyPr anchor="t" rtlCol="false" tIns="0" lIns="0" bIns="0" rIns="0">
            <a:spAutoFit/>
          </a:bodyPr>
          <a:lstStyle/>
          <a:p>
            <a:pPr algn="just" marL="0" indent="0" lvl="0">
              <a:lnSpc>
                <a:spcPts val="3240"/>
              </a:lnSpc>
              <a:spcBef>
                <a:spcPct val="0"/>
              </a:spcBef>
            </a:pPr>
            <a:r>
              <a:rPr lang="en-US" sz="2400" spc="38">
                <a:solidFill>
                  <a:srgbClr val="FFFFFF"/>
                </a:solidFill>
                <a:latin typeface="DM Sans"/>
                <a:ea typeface="DM Sans"/>
                <a:cs typeface="DM Sans"/>
                <a:sym typeface="DM Sans"/>
              </a:rPr>
              <a:t>Reza Muhamad Ricky</a:t>
            </a:r>
          </a:p>
        </p:txBody>
      </p:sp>
      <p:sp>
        <p:nvSpPr>
          <p:cNvPr name="TextBox 23" id="23"/>
          <p:cNvSpPr txBox="true"/>
          <p:nvPr/>
        </p:nvSpPr>
        <p:spPr>
          <a:xfrm rot="0">
            <a:off x="7954495" y="7117040"/>
            <a:ext cx="4237652" cy="401955"/>
          </a:xfrm>
          <a:prstGeom prst="rect">
            <a:avLst/>
          </a:prstGeom>
        </p:spPr>
        <p:txBody>
          <a:bodyPr anchor="t" rtlCol="false" tIns="0" lIns="0" bIns="0" rIns="0">
            <a:spAutoFit/>
          </a:bodyPr>
          <a:lstStyle/>
          <a:p>
            <a:pPr algn="just" marL="0" indent="0" lvl="0">
              <a:lnSpc>
                <a:spcPts val="3240"/>
              </a:lnSpc>
              <a:spcBef>
                <a:spcPct val="0"/>
              </a:spcBef>
            </a:pPr>
            <a:r>
              <a:rPr lang="en-US" sz="2400" spc="38">
                <a:solidFill>
                  <a:srgbClr val="FFFFFF"/>
                </a:solidFill>
                <a:latin typeface="DM Sans"/>
                <a:ea typeface="DM Sans"/>
                <a:cs typeface="DM Sans"/>
                <a:sym typeface="DM Sans"/>
              </a:rPr>
              <a:t>Sharfina Zahra Akbar</a:t>
            </a:r>
          </a:p>
        </p:txBody>
      </p:sp>
      <p:sp>
        <p:nvSpPr>
          <p:cNvPr name="TextBox 24" id="24"/>
          <p:cNvSpPr txBox="true"/>
          <p:nvPr/>
        </p:nvSpPr>
        <p:spPr>
          <a:xfrm rot="0">
            <a:off x="1914485" y="8389580"/>
            <a:ext cx="4569493" cy="401955"/>
          </a:xfrm>
          <a:prstGeom prst="rect">
            <a:avLst/>
          </a:prstGeom>
        </p:spPr>
        <p:txBody>
          <a:bodyPr anchor="t" rtlCol="false" tIns="0" lIns="0" bIns="0" rIns="0">
            <a:spAutoFit/>
          </a:bodyPr>
          <a:lstStyle/>
          <a:p>
            <a:pPr algn="just" marL="0" indent="0" lvl="0">
              <a:lnSpc>
                <a:spcPts val="3240"/>
              </a:lnSpc>
              <a:spcBef>
                <a:spcPct val="0"/>
              </a:spcBef>
            </a:pPr>
            <a:r>
              <a:rPr lang="en-US" sz="2400" spc="38">
                <a:solidFill>
                  <a:srgbClr val="FFFFFF"/>
                </a:solidFill>
                <a:latin typeface="DM Sans"/>
                <a:ea typeface="DM Sans"/>
                <a:cs typeface="DM Sans"/>
                <a:sym typeface="DM Sans"/>
              </a:rPr>
              <a:t>Adinda Aulia Hudianti</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8648" r="0" b="-58070"/>
            </a:stretch>
          </a:blipFill>
        </p:spPr>
      </p:sp>
      <p:sp>
        <p:nvSpPr>
          <p:cNvPr name="Freeform 3" id="3"/>
          <p:cNvSpPr/>
          <p:nvPr/>
        </p:nvSpPr>
        <p:spPr>
          <a:xfrm flipH="false" flipV="false" rot="0">
            <a:off x="15984335" y="0"/>
            <a:ext cx="1274965" cy="637482"/>
          </a:xfrm>
          <a:custGeom>
            <a:avLst/>
            <a:gdLst/>
            <a:ahLst/>
            <a:cxnLst/>
            <a:rect r="r" b="b" t="t" l="l"/>
            <a:pathLst>
              <a:path h="637482" w="1274965">
                <a:moveTo>
                  <a:pt x="0" y="0"/>
                </a:moveTo>
                <a:lnTo>
                  <a:pt x="1274965" y="0"/>
                </a:lnTo>
                <a:lnTo>
                  <a:pt x="1274965" y="637482"/>
                </a:lnTo>
                <a:lnTo>
                  <a:pt x="0" y="63748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6399377" y="8579596"/>
            <a:ext cx="2430974" cy="2404454"/>
          </a:xfrm>
          <a:custGeom>
            <a:avLst/>
            <a:gdLst/>
            <a:ahLst/>
            <a:cxnLst/>
            <a:rect r="r" b="b" t="t" l="l"/>
            <a:pathLst>
              <a:path h="2404454" w="2430974">
                <a:moveTo>
                  <a:pt x="0" y="0"/>
                </a:moveTo>
                <a:lnTo>
                  <a:pt x="2430974" y="0"/>
                </a:lnTo>
                <a:lnTo>
                  <a:pt x="2430974" y="2404454"/>
                </a:lnTo>
                <a:lnTo>
                  <a:pt x="0" y="240445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9144000" y="9432348"/>
            <a:ext cx="1551702" cy="1551702"/>
          </a:xfrm>
          <a:custGeom>
            <a:avLst/>
            <a:gdLst/>
            <a:ahLst/>
            <a:cxnLst/>
            <a:rect r="r" b="b" t="t" l="l"/>
            <a:pathLst>
              <a:path h="1551702" w="1551702">
                <a:moveTo>
                  <a:pt x="0" y="0"/>
                </a:moveTo>
                <a:lnTo>
                  <a:pt x="1551702" y="0"/>
                </a:lnTo>
                <a:lnTo>
                  <a:pt x="1551702" y="1551702"/>
                </a:lnTo>
                <a:lnTo>
                  <a:pt x="0" y="155170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742758" y="736922"/>
            <a:ext cx="571884" cy="583555"/>
          </a:xfrm>
          <a:custGeom>
            <a:avLst/>
            <a:gdLst/>
            <a:ahLst/>
            <a:cxnLst/>
            <a:rect r="r" b="b" t="t" l="l"/>
            <a:pathLst>
              <a:path h="583555" w="571884">
                <a:moveTo>
                  <a:pt x="0" y="0"/>
                </a:moveTo>
                <a:lnTo>
                  <a:pt x="571884" y="0"/>
                </a:lnTo>
                <a:lnTo>
                  <a:pt x="571884" y="583556"/>
                </a:lnTo>
                <a:lnTo>
                  <a:pt x="0" y="583556"/>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7" id="7"/>
          <p:cNvSpPr/>
          <p:nvPr/>
        </p:nvSpPr>
        <p:spPr>
          <a:xfrm flipH="false" flipV="false" rot="0">
            <a:off x="1530044" y="1597093"/>
            <a:ext cx="8643610" cy="4270355"/>
          </a:xfrm>
          <a:custGeom>
            <a:avLst/>
            <a:gdLst/>
            <a:ahLst/>
            <a:cxnLst/>
            <a:rect r="r" b="b" t="t" l="l"/>
            <a:pathLst>
              <a:path h="4270355" w="8643610">
                <a:moveTo>
                  <a:pt x="0" y="0"/>
                </a:moveTo>
                <a:lnTo>
                  <a:pt x="8643610" y="0"/>
                </a:lnTo>
                <a:lnTo>
                  <a:pt x="8643610" y="4270355"/>
                </a:lnTo>
                <a:lnTo>
                  <a:pt x="0" y="4270355"/>
                </a:lnTo>
                <a:lnTo>
                  <a:pt x="0" y="0"/>
                </a:lnTo>
                <a:close/>
              </a:path>
            </a:pathLst>
          </a:custGeom>
          <a:blipFill>
            <a:blip r:embed="rId11"/>
            <a:stretch>
              <a:fillRect l="0" t="0" r="0" b="0"/>
            </a:stretch>
          </a:blipFill>
        </p:spPr>
      </p:sp>
      <p:sp>
        <p:nvSpPr>
          <p:cNvPr name="TextBox 8" id="8"/>
          <p:cNvSpPr txBox="true"/>
          <p:nvPr/>
        </p:nvSpPr>
        <p:spPr>
          <a:xfrm rot="0">
            <a:off x="1530044" y="653415"/>
            <a:ext cx="6773755" cy="741045"/>
          </a:xfrm>
          <a:prstGeom prst="rect">
            <a:avLst/>
          </a:prstGeom>
        </p:spPr>
        <p:txBody>
          <a:bodyPr anchor="t" rtlCol="false" tIns="0" lIns="0" bIns="0" rIns="0">
            <a:spAutoFit/>
          </a:bodyPr>
          <a:lstStyle/>
          <a:p>
            <a:pPr algn="l">
              <a:lnSpc>
                <a:spcPts val="4800"/>
              </a:lnSpc>
            </a:pPr>
            <a:r>
              <a:rPr lang="en-US" sz="4800">
                <a:solidFill>
                  <a:srgbClr val="5383FF"/>
                </a:solidFill>
                <a:latin typeface="Impact"/>
                <a:ea typeface="Impact"/>
                <a:cs typeface="Impact"/>
                <a:sym typeface="Impact"/>
              </a:rPr>
              <a:t>CODE PROBLEM - 3</a:t>
            </a:r>
          </a:p>
        </p:txBody>
      </p:sp>
      <p:sp>
        <p:nvSpPr>
          <p:cNvPr name="TextBox 9" id="9"/>
          <p:cNvSpPr txBox="true"/>
          <p:nvPr/>
        </p:nvSpPr>
        <p:spPr>
          <a:xfrm rot="0">
            <a:off x="10433018" y="1549468"/>
            <a:ext cx="6826282" cy="5122545"/>
          </a:xfrm>
          <a:prstGeom prst="rect">
            <a:avLst/>
          </a:prstGeom>
        </p:spPr>
        <p:txBody>
          <a:bodyPr anchor="t" rtlCol="false" tIns="0" lIns="0" bIns="0" rIns="0">
            <a:spAutoFit/>
          </a:bodyPr>
          <a:lstStyle/>
          <a:p>
            <a:pPr algn="just" marL="388620" indent="-194310" lvl="1">
              <a:lnSpc>
                <a:spcPts val="2700"/>
              </a:lnSpc>
              <a:buFont typeface="Arial"/>
              <a:buChar char="•"/>
            </a:pPr>
            <a:r>
              <a:rPr lang="en-US" sz="1800">
                <a:solidFill>
                  <a:srgbClr val="0A0147"/>
                </a:solidFill>
                <a:latin typeface="Open Sans"/>
                <a:ea typeface="Open Sans"/>
                <a:cs typeface="Open Sans"/>
                <a:sym typeface="Open Sans"/>
              </a:rPr>
              <a:t>df['is_gross'] == 1 :  Memilih baris di mana kolom is_gross memiliki nilai 1</a:t>
            </a:r>
          </a:p>
          <a:p>
            <a:pPr algn="just" marL="388620" indent="-194310" lvl="1">
              <a:lnSpc>
                <a:spcPts val="2700"/>
              </a:lnSpc>
              <a:buFont typeface="Arial"/>
              <a:buChar char="•"/>
            </a:pPr>
            <a:r>
              <a:rPr lang="en-US" sz="1800">
                <a:solidFill>
                  <a:srgbClr val="0A0147"/>
                </a:solidFill>
                <a:latin typeface="Open Sans"/>
                <a:ea typeface="Open Sans"/>
                <a:cs typeface="Open Sans"/>
                <a:sym typeface="Open Sans"/>
              </a:rPr>
              <a:t>df['is_valid'] == 0 : Memilih baris di mana kolom is_valid memiliki nilai 0</a:t>
            </a:r>
          </a:p>
          <a:p>
            <a:pPr algn="just" marL="388620" indent="-194310" lvl="1">
              <a:lnSpc>
                <a:spcPts val="2700"/>
              </a:lnSpc>
              <a:buFont typeface="Arial"/>
              <a:buChar char="•"/>
            </a:pPr>
            <a:r>
              <a:rPr lang="en-US" sz="1800">
                <a:solidFill>
                  <a:srgbClr val="0A0147"/>
                </a:solidFill>
                <a:latin typeface="Open Sans"/>
                <a:ea typeface="Open Sans"/>
                <a:cs typeface="Open Sans"/>
                <a:sym typeface="Open Sans"/>
              </a:rPr>
              <a:t>df['is_net'] == 0 : Memilih baris di mana kolom is_net memiliki nilai 0</a:t>
            </a:r>
          </a:p>
          <a:p>
            <a:pPr algn="just" marL="388620" indent="-194310" lvl="1">
              <a:lnSpc>
                <a:spcPts val="2700"/>
              </a:lnSpc>
              <a:buFont typeface="Arial"/>
              <a:buChar char="•"/>
            </a:pPr>
            <a:r>
              <a:rPr lang="en-US" sz="1800">
                <a:solidFill>
                  <a:srgbClr val="0A0147"/>
                </a:solidFill>
                <a:latin typeface="Open Sans"/>
                <a:ea typeface="Open Sans"/>
                <a:cs typeface="Open Sans"/>
                <a:sym typeface="Open Sans"/>
              </a:rPr>
              <a:t>df['order_date'].dt.year == 2022: Memilih transaksi yang terjadi pada tahun 2022. df['order_date'] diasumsikan berupa objek datetime, dan .dt.year digunakan untuk mengekstrak tahun dari tanggal tersebut.</a:t>
            </a:r>
          </a:p>
          <a:p>
            <a:pPr algn="just" marL="388620" indent="-194310" lvl="1">
              <a:lnSpc>
                <a:spcPts val="2700"/>
              </a:lnSpc>
              <a:buFont typeface="Arial"/>
              <a:buChar char="•"/>
            </a:pPr>
            <a:r>
              <a:rPr lang="en-US" sz="1800">
                <a:solidFill>
                  <a:srgbClr val="0A0147"/>
                </a:solidFill>
                <a:latin typeface="Open Sans"/>
                <a:ea typeface="Open Sans"/>
                <a:cs typeface="Open Sans"/>
                <a:sym typeface="Open Sans"/>
              </a:rPr>
              <a:t>filtered data : Mengambil dua kolom dari data yang sudah difilter, yaitu customer_id dan registered_date.</a:t>
            </a:r>
          </a:p>
          <a:p>
            <a:pPr algn="just" marL="388620" indent="-194310" lvl="1">
              <a:lnSpc>
                <a:spcPts val="2700"/>
              </a:lnSpc>
              <a:buFont typeface="Arial"/>
              <a:buChar char="•"/>
            </a:pPr>
            <a:r>
              <a:rPr lang="en-US" sz="1800">
                <a:solidFill>
                  <a:srgbClr val="0A0147"/>
                </a:solidFill>
                <a:latin typeface="Open Sans"/>
                <a:ea typeface="Open Sans"/>
                <a:cs typeface="Open Sans"/>
                <a:sym typeface="Open Sans"/>
              </a:rPr>
              <a:t>drop duplicates : Menghapus baris yang duplikat berdasarkan kedua kolom tersebut, sehingga hanya satu entri unik per kombinasi customer_id dan registered_date.</a:t>
            </a:r>
          </a:p>
        </p:txBody>
      </p:sp>
      <p:sp>
        <p:nvSpPr>
          <p:cNvPr name="TextBox 10" id="10"/>
          <p:cNvSpPr txBox="true"/>
          <p:nvPr/>
        </p:nvSpPr>
        <p:spPr>
          <a:xfrm rot="0">
            <a:off x="959136" y="9638313"/>
            <a:ext cx="4868129" cy="315595"/>
          </a:xfrm>
          <a:prstGeom prst="rect">
            <a:avLst/>
          </a:prstGeom>
        </p:spPr>
        <p:txBody>
          <a:bodyPr anchor="t" rtlCol="false" tIns="0" lIns="0" bIns="0" rIns="0">
            <a:spAutoFit/>
          </a:bodyPr>
          <a:lstStyle/>
          <a:p>
            <a:pPr algn="just">
              <a:lnSpc>
                <a:spcPts val="2300"/>
              </a:lnSpc>
            </a:pPr>
            <a:r>
              <a:rPr lang="en-US" sz="2300" b="true">
                <a:solidFill>
                  <a:srgbClr val="34A83C"/>
                </a:solidFill>
                <a:latin typeface="Glacial Indifference Bold"/>
                <a:ea typeface="Glacial Indifference Bold"/>
                <a:cs typeface="Glacial Indifference Bold"/>
                <a:sym typeface="Glacial Indifference Bold"/>
              </a:rPr>
              <a:t>Final Project Python Kelompok B4</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8648" r="0" b="-58070"/>
            </a:stretch>
          </a:blipFill>
        </p:spPr>
      </p:sp>
      <p:sp>
        <p:nvSpPr>
          <p:cNvPr name="Freeform 3" id="3"/>
          <p:cNvSpPr/>
          <p:nvPr/>
        </p:nvSpPr>
        <p:spPr>
          <a:xfrm flipH="false" flipV="false" rot="0">
            <a:off x="15984335" y="0"/>
            <a:ext cx="1274965" cy="637482"/>
          </a:xfrm>
          <a:custGeom>
            <a:avLst/>
            <a:gdLst/>
            <a:ahLst/>
            <a:cxnLst/>
            <a:rect r="r" b="b" t="t" l="l"/>
            <a:pathLst>
              <a:path h="637482" w="1274965">
                <a:moveTo>
                  <a:pt x="0" y="0"/>
                </a:moveTo>
                <a:lnTo>
                  <a:pt x="1274965" y="0"/>
                </a:lnTo>
                <a:lnTo>
                  <a:pt x="1274965" y="637482"/>
                </a:lnTo>
                <a:lnTo>
                  <a:pt x="0" y="63748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6399377" y="8579596"/>
            <a:ext cx="2430974" cy="2404454"/>
          </a:xfrm>
          <a:custGeom>
            <a:avLst/>
            <a:gdLst/>
            <a:ahLst/>
            <a:cxnLst/>
            <a:rect r="r" b="b" t="t" l="l"/>
            <a:pathLst>
              <a:path h="2404454" w="2430974">
                <a:moveTo>
                  <a:pt x="0" y="0"/>
                </a:moveTo>
                <a:lnTo>
                  <a:pt x="2430974" y="0"/>
                </a:lnTo>
                <a:lnTo>
                  <a:pt x="2430974" y="2404454"/>
                </a:lnTo>
                <a:lnTo>
                  <a:pt x="0" y="240445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9144000" y="9432348"/>
            <a:ext cx="1551702" cy="1551702"/>
          </a:xfrm>
          <a:custGeom>
            <a:avLst/>
            <a:gdLst/>
            <a:ahLst/>
            <a:cxnLst/>
            <a:rect r="r" b="b" t="t" l="l"/>
            <a:pathLst>
              <a:path h="1551702" w="1551702">
                <a:moveTo>
                  <a:pt x="0" y="0"/>
                </a:moveTo>
                <a:lnTo>
                  <a:pt x="1551702" y="0"/>
                </a:lnTo>
                <a:lnTo>
                  <a:pt x="1551702" y="1551702"/>
                </a:lnTo>
                <a:lnTo>
                  <a:pt x="0" y="155170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742758" y="736922"/>
            <a:ext cx="571884" cy="583555"/>
          </a:xfrm>
          <a:custGeom>
            <a:avLst/>
            <a:gdLst/>
            <a:ahLst/>
            <a:cxnLst/>
            <a:rect r="r" b="b" t="t" l="l"/>
            <a:pathLst>
              <a:path h="583555" w="571884">
                <a:moveTo>
                  <a:pt x="0" y="0"/>
                </a:moveTo>
                <a:lnTo>
                  <a:pt x="571884" y="0"/>
                </a:lnTo>
                <a:lnTo>
                  <a:pt x="571884" y="583556"/>
                </a:lnTo>
                <a:lnTo>
                  <a:pt x="0" y="583556"/>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7" id="7"/>
          <p:cNvSpPr/>
          <p:nvPr/>
        </p:nvSpPr>
        <p:spPr>
          <a:xfrm flipH="false" flipV="false" rot="0">
            <a:off x="1530044" y="1597093"/>
            <a:ext cx="7613956" cy="5205460"/>
          </a:xfrm>
          <a:custGeom>
            <a:avLst/>
            <a:gdLst/>
            <a:ahLst/>
            <a:cxnLst/>
            <a:rect r="r" b="b" t="t" l="l"/>
            <a:pathLst>
              <a:path h="5205460" w="7613956">
                <a:moveTo>
                  <a:pt x="0" y="0"/>
                </a:moveTo>
                <a:lnTo>
                  <a:pt x="7613956" y="0"/>
                </a:lnTo>
                <a:lnTo>
                  <a:pt x="7613956" y="5205460"/>
                </a:lnTo>
                <a:lnTo>
                  <a:pt x="0" y="5205460"/>
                </a:lnTo>
                <a:lnTo>
                  <a:pt x="0" y="0"/>
                </a:lnTo>
                <a:close/>
              </a:path>
            </a:pathLst>
          </a:custGeom>
          <a:blipFill>
            <a:blip r:embed="rId11"/>
            <a:stretch>
              <a:fillRect l="0" t="0" r="0" b="0"/>
            </a:stretch>
          </a:blipFill>
        </p:spPr>
      </p:sp>
      <p:sp>
        <p:nvSpPr>
          <p:cNvPr name="TextBox 8" id="8"/>
          <p:cNvSpPr txBox="true"/>
          <p:nvPr/>
        </p:nvSpPr>
        <p:spPr>
          <a:xfrm rot="0">
            <a:off x="1530044" y="653415"/>
            <a:ext cx="6773755" cy="741045"/>
          </a:xfrm>
          <a:prstGeom prst="rect">
            <a:avLst/>
          </a:prstGeom>
        </p:spPr>
        <p:txBody>
          <a:bodyPr anchor="t" rtlCol="false" tIns="0" lIns="0" bIns="0" rIns="0">
            <a:spAutoFit/>
          </a:bodyPr>
          <a:lstStyle/>
          <a:p>
            <a:pPr algn="l">
              <a:lnSpc>
                <a:spcPts val="4800"/>
              </a:lnSpc>
            </a:pPr>
            <a:r>
              <a:rPr lang="en-US" sz="4800">
                <a:solidFill>
                  <a:srgbClr val="5383FF"/>
                </a:solidFill>
                <a:latin typeface="Impact"/>
                <a:ea typeface="Impact"/>
                <a:cs typeface="Impact"/>
                <a:sym typeface="Impact"/>
              </a:rPr>
              <a:t>RESULT PROBLEM - 3</a:t>
            </a:r>
          </a:p>
        </p:txBody>
      </p:sp>
      <p:sp>
        <p:nvSpPr>
          <p:cNvPr name="TextBox 9" id="9"/>
          <p:cNvSpPr txBox="true"/>
          <p:nvPr/>
        </p:nvSpPr>
        <p:spPr>
          <a:xfrm rot="0">
            <a:off x="9603396" y="1530418"/>
            <a:ext cx="7655904" cy="3419475"/>
          </a:xfrm>
          <a:prstGeom prst="rect">
            <a:avLst/>
          </a:prstGeom>
        </p:spPr>
        <p:txBody>
          <a:bodyPr anchor="t" rtlCol="false" tIns="0" lIns="0" bIns="0" rIns="0">
            <a:spAutoFit/>
          </a:bodyPr>
          <a:lstStyle/>
          <a:p>
            <a:pPr algn="just">
              <a:lnSpc>
                <a:spcPts val="3000"/>
              </a:lnSpc>
            </a:pPr>
            <a:r>
              <a:rPr lang="en-US" sz="2000">
                <a:solidFill>
                  <a:srgbClr val="0A0147"/>
                </a:solidFill>
                <a:latin typeface="Open Sans"/>
                <a:ea typeface="Open Sans"/>
                <a:cs typeface="Open Sans"/>
                <a:sym typeface="Open Sans"/>
              </a:rPr>
              <a:t>Hasil query ini menunjukkan data pelanggan yang terdaftar dengan dua kolom informasi: customer_id yang merupakan ID unik setiap pelanggan, dan registered_date yang menunjukkan tanggal mereka terdaftar. Dalam data yang ditampilkan, terdapat 820 baris, dan beberapa contoh data yang terambil mencakup ID pelanggan seperti C246762L yang terdaftar pada 2022-05-08, serta C848774L yang terdaftar pada 2021-11-07. Secara keseluruhan, data ini memberikan gambaran mengenai waktu pendaftaran pelanggan selama periode tertentu.</a:t>
            </a:r>
          </a:p>
        </p:txBody>
      </p:sp>
      <p:sp>
        <p:nvSpPr>
          <p:cNvPr name="TextBox 10" id="10"/>
          <p:cNvSpPr txBox="true"/>
          <p:nvPr/>
        </p:nvSpPr>
        <p:spPr>
          <a:xfrm rot="0">
            <a:off x="959136" y="9638313"/>
            <a:ext cx="4868129" cy="315595"/>
          </a:xfrm>
          <a:prstGeom prst="rect">
            <a:avLst/>
          </a:prstGeom>
        </p:spPr>
        <p:txBody>
          <a:bodyPr anchor="t" rtlCol="false" tIns="0" lIns="0" bIns="0" rIns="0">
            <a:spAutoFit/>
          </a:bodyPr>
          <a:lstStyle/>
          <a:p>
            <a:pPr algn="just">
              <a:lnSpc>
                <a:spcPts val="2300"/>
              </a:lnSpc>
            </a:pPr>
            <a:r>
              <a:rPr lang="en-US" sz="2300" b="true">
                <a:solidFill>
                  <a:srgbClr val="34A83C"/>
                </a:solidFill>
                <a:latin typeface="Glacial Indifference Bold"/>
                <a:ea typeface="Glacial Indifference Bold"/>
                <a:cs typeface="Glacial Indifference Bold"/>
                <a:sym typeface="Glacial Indifference Bold"/>
              </a:rPr>
              <a:t>Final Project Python Kelompok B4</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8648" r="0" b="-58070"/>
            </a:stretch>
          </a:blipFill>
        </p:spPr>
      </p:sp>
      <p:sp>
        <p:nvSpPr>
          <p:cNvPr name="Freeform 3" id="3"/>
          <p:cNvSpPr/>
          <p:nvPr/>
        </p:nvSpPr>
        <p:spPr>
          <a:xfrm flipH="false" flipV="false" rot="0">
            <a:off x="15984335" y="0"/>
            <a:ext cx="1274965" cy="637482"/>
          </a:xfrm>
          <a:custGeom>
            <a:avLst/>
            <a:gdLst/>
            <a:ahLst/>
            <a:cxnLst/>
            <a:rect r="r" b="b" t="t" l="l"/>
            <a:pathLst>
              <a:path h="637482" w="1274965">
                <a:moveTo>
                  <a:pt x="0" y="0"/>
                </a:moveTo>
                <a:lnTo>
                  <a:pt x="1274965" y="0"/>
                </a:lnTo>
                <a:lnTo>
                  <a:pt x="1274965" y="637482"/>
                </a:lnTo>
                <a:lnTo>
                  <a:pt x="0" y="63748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6399377" y="8579596"/>
            <a:ext cx="2430974" cy="2404454"/>
          </a:xfrm>
          <a:custGeom>
            <a:avLst/>
            <a:gdLst/>
            <a:ahLst/>
            <a:cxnLst/>
            <a:rect r="r" b="b" t="t" l="l"/>
            <a:pathLst>
              <a:path h="2404454" w="2430974">
                <a:moveTo>
                  <a:pt x="0" y="0"/>
                </a:moveTo>
                <a:lnTo>
                  <a:pt x="2430974" y="0"/>
                </a:lnTo>
                <a:lnTo>
                  <a:pt x="2430974" y="2404454"/>
                </a:lnTo>
                <a:lnTo>
                  <a:pt x="0" y="240445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9144000" y="9432348"/>
            <a:ext cx="1551702" cy="1551702"/>
          </a:xfrm>
          <a:custGeom>
            <a:avLst/>
            <a:gdLst/>
            <a:ahLst/>
            <a:cxnLst/>
            <a:rect r="r" b="b" t="t" l="l"/>
            <a:pathLst>
              <a:path h="1551702" w="1551702">
                <a:moveTo>
                  <a:pt x="0" y="0"/>
                </a:moveTo>
                <a:lnTo>
                  <a:pt x="1551702" y="0"/>
                </a:lnTo>
                <a:lnTo>
                  <a:pt x="1551702" y="1551702"/>
                </a:lnTo>
                <a:lnTo>
                  <a:pt x="0" y="155170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742758" y="345705"/>
            <a:ext cx="571884" cy="583555"/>
          </a:xfrm>
          <a:custGeom>
            <a:avLst/>
            <a:gdLst/>
            <a:ahLst/>
            <a:cxnLst/>
            <a:rect r="r" b="b" t="t" l="l"/>
            <a:pathLst>
              <a:path h="583555" w="571884">
                <a:moveTo>
                  <a:pt x="0" y="0"/>
                </a:moveTo>
                <a:lnTo>
                  <a:pt x="571884" y="0"/>
                </a:lnTo>
                <a:lnTo>
                  <a:pt x="571884" y="583555"/>
                </a:lnTo>
                <a:lnTo>
                  <a:pt x="0" y="583555"/>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7" id="7"/>
          <p:cNvSpPr txBox="true"/>
          <p:nvPr/>
        </p:nvSpPr>
        <p:spPr>
          <a:xfrm rot="0">
            <a:off x="1603011" y="361637"/>
            <a:ext cx="9404605" cy="741045"/>
          </a:xfrm>
          <a:prstGeom prst="rect">
            <a:avLst/>
          </a:prstGeom>
        </p:spPr>
        <p:txBody>
          <a:bodyPr anchor="t" rtlCol="false" tIns="0" lIns="0" bIns="0" rIns="0">
            <a:spAutoFit/>
          </a:bodyPr>
          <a:lstStyle/>
          <a:p>
            <a:pPr algn="l">
              <a:lnSpc>
                <a:spcPts val="4800"/>
              </a:lnSpc>
            </a:pPr>
            <a:r>
              <a:rPr lang="en-US" sz="4800">
                <a:solidFill>
                  <a:srgbClr val="5383FF"/>
                </a:solidFill>
                <a:latin typeface="Impact"/>
                <a:ea typeface="Impact"/>
                <a:cs typeface="Impact"/>
                <a:sym typeface="Impact"/>
              </a:rPr>
              <a:t>INSIGHT &amp; RECOMMENDATION PROBLEM - 3</a:t>
            </a:r>
          </a:p>
        </p:txBody>
      </p:sp>
      <p:sp>
        <p:nvSpPr>
          <p:cNvPr name="TextBox 8" id="8"/>
          <p:cNvSpPr txBox="true"/>
          <p:nvPr/>
        </p:nvSpPr>
        <p:spPr>
          <a:xfrm rot="5400000">
            <a:off x="15667564" y="4203322"/>
            <a:ext cx="4868129" cy="315595"/>
          </a:xfrm>
          <a:prstGeom prst="rect">
            <a:avLst/>
          </a:prstGeom>
        </p:spPr>
        <p:txBody>
          <a:bodyPr anchor="t" rtlCol="false" tIns="0" lIns="0" bIns="0" rIns="0">
            <a:spAutoFit/>
          </a:bodyPr>
          <a:lstStyle/>
          <a:p>
            <a:pPr algn="just">
              <a:lnSpc>
                <a:spcPts val="2300"/>
              </a:lnSpc>
            </a:pPr>
            <a:r>
              <a:rPr lang="en-US" sz="2300" b="true">
                <a:solidFill>
                  <a:srgbClr val="34A83C"/>
                </a:solidFill>
                <a:latin typeface="Glacial Indifference Bold"/>
                <a:ea typeface="Glacial Indifference Bold"/>
                <a:cs typeface="Glacial Indifference Bold"/>
                <a:sym typeface="Glacial Indifference Bold"/>
              </a:rPr>
              <a:t>Final Project Python Kelompok B4</a:t>
            </a:r>
          </a:p>
        </p:txBody>
      </p:sp>
      <p:sp>
        <p:nvSpPr>
          <p:cNvPr name="Freeform 9" id="9"/>
          <p:cNvSpPr/>
          <p:nvPr/>
        </p:nvSpPr>
        <p:spPr>
          <a:xfrm flipH="true" flipV="false" rot="0">
            <a:off x="13302038" y="7651615"/>
            <a:ext cx="4985962" cy="3916246"/>
          </a:xfrm>
          <a:custGeom>
            <a:avLst/>
            <a:gdLst/>
            <a:ahLst/>
            <a:cxnLst/>
            <a:rect r="r" b="b" t="t" l="l"/>
            <a:pathLst>
              <a:path h="3916246" w="4985962">
                <a:moveTo>
                  <a:pt x="4985962" y="0"/>
                </a:moveTo>
                <a:lnTo>
                  <a:pt x="0" y="0"/>
                </a:lnTo>
                <a:lnTo>
                  <a:pt x="0" y="3916246"/>
                </a:lnTo>
                <a:lnTo>
                  <a:pt x="4985962" y="3916246"/>
                </a:lnTo>
                <a:lnTo>
                  <a:pt x="4985962"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10" id="10"/>
          <p:cNvSpPr txBox="true"/>
          <p:nvPr/>
        </p:nvSpPr>
        <p:spPr>
          <a:xfrm rot="0">
            <a:off x="742758" y="1462588"/>
            <a:ext cx="16516542" cy="6526530"/>
          </a:xfrm>
          <a:prstGeom prst="rect">
            <a:avLst/>
          </a:prstGeom>
        </p:spPr>
        <p:txBody>
          <a:bodyPr anchor="t" rtlCol="false" tIns="0" lIns="0" bIns="0" rIns="0">
            <a:spAutoFit/>
          </a:bodyPr>
          <a:lstStyle/>
          <a:p>
            <a:pPr algn="just" marL="474979" indent="-237490" lvl="1">
              <a:lnSpc>
                <a:spcPts val="3299"/>
              </a:lnSpc>
              <a:buAutoNum type="arabicPeriod" startAt="1"/>
            </a:pPr>
            <a:r>
              <a:rPr lang="en-US" sz="2199">
                <a:solidFill>
                  <a:srgbClr val="0A0147"/>
                </a:solidFill>
                <a:latin typeface="Open Sans"/>
                <a:ea typeface="Open Sans"/>
                <a:cs typeface="Open Sans"/>
                <a:sym typeface="Open Sans"/>
              </a:rPr>
              <a:t>Sebanyak 820 pelanggan memenuhi kriteria yang diminta, yaitu telah melakukan check-out tetapi belum melakukan pembayaran (is_gross = 1) selama tahun 2022. Ini menunjukkan bahwa ada potensi besar bagi tim marketing untuk mengonversi pelanggan-pelanggan ini menjadi pembeli dengan pendekatan yang tepat.</a:t>
            </a:r>
          </a:p>
          <a:p>
            <a:pPr algn="just" marL="474979" indent="-237490" lvl="1">
              <a:lnSpc>
                <a:spcPts val="3299"/>
              </a:lnSpc>
              <a:buAutoNum type="arabicPeriod" startAt="1"/>
            </a:pPr>
            <a:r>
              <a:rPr lang="en-US" sz="2199">
                <a:solidFill>
                  <a:srgbClr val="0A0147"/>
                </a:solidFill>
                <a:latin typeface="Open Sans"/>
                <a:ea typeface="Open Sans"/>
                <a:cs typeface="Open Sans"/>
                <a:sym typeface="Open Sans"/>
              </a:rPr>
              <a:t>Pelanggan yang sudah berada pada tahap check-out tetapi belum membayar dapat dikategorikan sebagai pelanggan yang memiliki ketertarikan terhadap produk, namun belum menyelesaikan transaksi. Ini menjadi peluang besar bagi Tim Digital Marketing untuk memberikan insentif seperti diskon atau reminder untuk mendorong mereka menyelesaikan pembayaran.</a:t>
            </a:r>
          </a:p>
          <a:p>
            <a:pPr algn="just" marL="474979" indent="-237490" lvl="1">
              <a:lnSpc>
                <a:spcPts val="3299"/>
              </a:lnSpc>
              <a:buAutoNum type="arabicPeriod" startAt="1"/>
            </a:pPr>
            <a:r>
              <a:rPr lang="en-US" sz="2199">
                <a:solidFill>
                  <a:srgbClr val="0A0147"/>
                </a:solidFill>
                <a:latin typeface="Open Sans"/>
                <a:ea typeface="Open Sans"/>
                <a:cs typeface="Open Sans"/>
                <a:sym typeface="Open Sans"/>
              </a:rPr>
              <a:t>Kolom registered_date memberi wawasan tentang kapan pelanggan pertama kali mendaftar, yang bisa digunakan untuk menganalisis apakah waktu pendaftaran mempengaruhi kemungkinan mereka untuk melakukan pembelian atau tidak.</a:t>
            </a:r>
          </a:p>
          <a:p>
            <a:pPr algn="just" marL="474979" indent="-237490" lvl="1">
              <a:lnSpc>
                <a:spcPts val="3299"/>
              </a:lnSpc>
              <a:buAutoNum type="arabicPeriod" startAt="1"/>
            </a:pPr>
            <a:r>
              <a:rPr lang="en-US" sz="2199">
                <a:solidFill>
                  <a:srgbClr val="0A0147"/>
                </a:solidFill>
                <a:latin typeface="Open Sans"/>
                <a:ea typeface="Open Sans"/>
                <a:cs typeface="Open Sans"/>
                <a:sym typeface="Open Sans"/>
              </a:rPr>
              <a:t>Meskipun ada 820 pelanggan, perlu diingat bahwa data ini hanya mencakup pelanggan yang brhungan  dengan transaksi tahun 2022. Tidak ada informasi terkait dengan transaksi atau pelanggan yang mungkin memiliki aktivitas setelah tahun tersebut, sehingga perlu dipertimbangkan untuk mengevaluasi data lebih lanjut jika ingin memperluas jangkauan promosi.</a:t>
            </a:r>
          </a:p>
          <a:p>
            <a:pPr algn="just" marL="474979" indent="-237490" lvl="1">
              <a:lnSpc>
                <a:spcPts val="3299"/>
              </a:lnSpc>
              <a:buAutoNum type="arabicPeriod" startAt="1"/>
            </a:pPr>
            <a:r>
              <a:rPr lang="en-US" sz="2199">
                <a:solidFill>
                  <a:srgbClr val="0A0147"/>
                </a:solidFill>
                <a:latin typeface="Open Sans"/>
                <a:ea typeface="Open Sans"/>
                <a:cs typeface="Open Sans"/>
                <a:sym typeface="Open Sans"/>
              </a:rPr>
              <a:t>Dengan data registered_date, ada peluang untuk mengelompokkan pelanggan berdasarkan periode waktu pendaftaran mereka, misalnya pelanggan yang mendaftar lebih awal atau lebih akhir di 2022. Segmentasi ini dapat membantu Tim Digital Marketing merancang pesan yang lebih terpersonalisasi, seperti penawaran yang berbeda untuk pelanggan yang baru mendaftar versus pelanggan yang sudah lebih lama bergabung.</a:t>
            </a:r>
          </a:p>
        </p:txBody>
      </p:sp>
      <p:sp>
        <p:nvSpPr>
          <p:cNvPr name="TextBox 11" id="11"/>
          <p:cNvSpPr txBox="true"/>
          <p:nvPr/>
        </p:nvSpPr>
        <p:spPr>
          <a:xfrm rot="0">
            <a:off x="959136" y="9638313"/>
            <a:ext cx="4868129" cy="315595"/>
          </a:xfrm>
          <a:prstGeom prst="rect">
            <a:avLst/>
          </a:prstGeom>
        </p:spPr>
        <p:txBody>
          <a:bodyPr anchor="t" rtlCol="false" tIns="0" lIns="0" bIns="0" rIns="0">
            <a:spAutoFit/>
          </a:bodyPr>
          <a:lstStyle/>
          <a:p>
            <a:pPr algn="just">
              <a:lnSpc>
                <a:spcPts val="2300"/>
              </a:lnSpc>
            </a:pPr>
            <a:r>
              <a:rPr lang="en-US" sz="2300" b="true">
                <a:solidFill>
                  <a:srgbClr val="34A83C"/>
                </a:solidFill>
                <a:latin typeface="Glacial Indifference Bold"/>
                <a:ea typeface="Glacial Indifference Bold"/>
                <a:cs typeface="Glacial Indifference Bold"/>
                <a:sym typeface="Glacial Indifference Bold"/>
              </a:rPr>
              <a:t>Final Project Python Kelompok B4</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8648" r="0" b="-58070"/>
            </a:stretch>
          </a:blipFill>
        </p:spPr>
      </p:sp>
      <p:sp>
        <p:nvSpPr>
          <p:cNvPr name="TextBox 3" id="3"/>
          <p:cNvSpPr txBox="true"/>
          <p:nvPr/>
        </p:nvSpPr>
        <p:spPr>
          <a:xfrm rot="0">
            <a:off x="1530044" y="1780200"/>
            <a:ext cx="15729256" cy="7263765"/>
          </a:xfrm>
          <a:prstGeom prst="rect">
            <a:avLst/>
          </a:prstGeom>
        </p:spPr>
        <p:txBody>
          <a:bodyPr anchor="t" rtlCol="false" tIns="0" lIns="0" bIns="0" rIns="0">
            <a:spAutoFit/>
          </a:bodyPr>
          <a:lstStyle/>
          <a:p>
            <a:pPr algn="just">
              <a:lnSpc>
                <a:spcPts val="3899"/>
              </a:lnSpc>
            </a:pPr>
            <a:r>
              <a:rPr lang="en-US" sz="2599">
                <a:solidFill>
                  <a:srgbClr val="0A0147"/>
                </a:solidFill>
                <a:latin typeface="Glacial Indifference"/>
                <a:ea typeface="Glacial Indifference"/>
                <a:cs typeface="Glacial Indifference"/>
                <a:sym typeface="Glacial Indifference"/>
              </a:rPr>
              <a:t>Dear Data Analyst,</a:t>
            </a:r>
          </a:p>
          <a:p>
            <a:pPr algn="just">
              <a:lnSpc>
                <a:spcPts val="3899"/>
              </a:lnSpc>
            </a:pPr>
          </a:p>
          <a:p>
            <a:pPr algn="just">
              <a:lnSpc>
                <a:spcPts val="3899"/>
              </a:lnSpc>
            </a:pPr>
            <a:r>
              <a:rPr lang="en-US" sz="2599">
                <a:solidFill>
                  <a:srgbClr val="0A0147"/>
                </a:solidFill>
                <a:latin typeface="Glacial Indifference"/>
                <a:ea typeface="Glacial Indifference"/>
                <a:cs typeface="Glacial Indifference"/>
                <a:sym typeface="Glacial Indifference"/>
              </a:rPr>
              <a:t>P</a:t>
            </a:r>
            <a:r>
              <a:rPr lang="en-US" sz="2599">
                <a:solidFill>
                  <a:srgbClr val="0A0147"/>
                </a:solidFill>
                <a:latin typeface="Glacial Indifference"/>
                <a:ea typeface="Glacial Indifference"/>
                <a:cs typeface="Glacial Indifference"/>
                <a:sym typeface="Glacial Indifference"/>
              </a:rPr>
              <a:t>ada bulan October hingga Desember 2022, kami melakukan campaign setiap hari Sabtu dan Minggu. Kami hendak menilai, apakah campaign tersebut cukup berdampak pada kenaikan penjualan (before_discount). Mohon bantuan untuk menampilkan data:</a:t>
            </a:r>
          </a:p>
          <a:p>
            <a:pPr algn="just" marL="561339" indent="-280669" lvl="1">
              <a:lnSpc>
                <a:spcPts val="3899"/>
              </a:lnSpc>
              <a:buAutoNum type="arabicPeriod" startAt="1"/>
            </a:pPr>
            <a:r>
              <a:rPr lang="en-US" sz="2599">
                <a:solidFill>
                  <a:srgbClr val="0A0147"/>
                </a:solidFill>
                <a:latin typeface="Glacial Indifference"/>
                <a:ea typeface="Glacial Indifference"/>
                <a:cs typeface="Glacial Indifference"/>
                <a:sym typeface="Glacial Indifference"/>
              </a:rPr>
              <a:t>Rata-rata harian penjualan weekends (Sabtu dan Minggu) vs rata-rata harian penjualan weekdays (Senin-Jumat) per bulan tersebut. Apakah ada peningkatan penjualan pada masing-masing bulan tersebut.</a:t>
            </a:r>
          </a:p>
          <a:p>
            <a:pPr algn="just" marL="561339" indent="-280669" lvl="1">
              <a:lnSpc>
                <a:spcPts val="3899"/>
              </a:lnSpc>
              <a:buAutoNum type="arabicPeriod" startAt="1"/>
            </a:pPr>
            <a:r>
              <a:rPr lang="en-US" sz="2599">
                <a:solidFill>
                  <a:srgbClr val="0A0147"/>
                </a:solidFill>
                <a:latin typeface="Glacial Indifference"/>
                <a:ea typeface="Glacial Indifference"/>
                <a:cs typeface="Glacial Indifference"/>
                <a:sym typeface="Glacial Indifference"/>
              </a:rPr>
              <a:t>Rata-rata harian penjualan weekends (Sabtu dan Minggu) vs rata-rata harian penjualan weekdays (Senin-Jumat) keseluruhan 3 bulan tersebut.</a:t>
            </a:r>
          </a:p>
          <a:p>
            <a:pPr algn="just">
              <a:lnSpc>
                <a:spcPts val="3899"/>
              </a:lnSpc>
            </a:pPr>
            <a:r>
              <a:rPr lang="en-US" sz="2599">
                <a:solidFill>
                  <a:srgbClr val="0A0147"/>
                </a:solidFill>
                <a:latin typeface="Glacial Indifference"/>
                <a:ea typeface="Glacial Indifference"/>
                <a:cs typeface="Glacial Indifference"/>
                <a:sym typeface="Glacial Indifference"/>
              </a:rPr>
              <a:t>Mohon bantuan untuk mengirimkan data tersebut paling lambat minggu depan. Atas bantuan yang diberikan, kami mengucapkan terima kasih.</a:t>
            </a:r>
          </a:p>
          <a:p>
            <a:pPr algn="just">
              <a:lnSpc>
                <a:spcPts val="3899"/>
              </a:lnSpc>
            </a:pPr>
          </a:p>
          <a:p>
            <a:pPr algn="just">
              <a:lnSpc>
                <a:spcPts val="3899"/>
              </a:lnSpc>
            </a:pPr>
            <a:r>
              <a:rPr lang="en-US" sz="2599">
                <a:solidFill>
                  <a:srgbClr val="0A0147"/>
                </a:solidFill>
                <a:latin typeface="Glacial Indifference"/>
                <a:ea typeface="Glacial Indifference"/>
                <a:cs typeface="Glacial Indifference"/>
                <a:sym typeface="Glacial Indifference"/>
              </a:rPr>
              <a:t>Regards</a:t>
            </a:r>
          </a:p>
          <a:p>
            <a:pPr algn="just">
              <a:lnSpc>
                <a:spcPts val="3899"/>
              </a:lnSpc>
            </a:pPr>
            <a:r>
              <a:rPr lang="en-US" sz="2599">
                <a:solidFill>
                  <a:srgbClr val="0A0147"/>
                </a:solidFill>
                <a:latin typeface="Glacial Indifference"/>
                <a:ea typeface="Glacial Indifference"/>
                <a:cs typeface="Glacial Indifference"/>
                <a:sym typeface="Glacial Indifference"/>
              </a:rPr>
              <a:t>Tim Campaign</a:t>
            </a:r>
          </a:p>
          <a:p>
            <a:pPr algn="just">
              <a:lnSpc>
                <a:spcPts val="3899"/>
              </a:lnSpc>
            </a:pPr>
          </a:p>
        </p:txBody>
      </p:sp>
      <p:sp>
        <p:nvSpPr>
          <p:cNvPr name="Freeform 4" id="4"/>
          <p:cNvSpPr/>
          <p:nvPr/>
        </p:nvSpPr>
        <p:spPr>
          <a:xfrm flipH="false" flipV="false" rot="0">
            <a:off x="4598166" y="1320478"/>
            <a:ext cx="1298663" cy="690845"/>
          </a:xfrm>
          <a:custGeom>
            <a:avLst/>
            <a:gdLst/>
            <a:ahLst/>
            <a:cxnLst/>
            <a:rect r="r" b="b" t="t" l="l"/>
            <a:pathLst>
              <a:path h="690845" w="1298663">
                <a:moveTo>
                  <a:pt x="0" y="0"/>
                </a:moveTo>
                <a:lnTo>
                  <a:pt x="1298663" y="0"/>
                </a:lnTo>
                <a:lnTo>
                  <a:pt x="1298663" y="690845"/>
                </a:lnTo>
                <a:lnTo>
                  <a:pt x="0" y="69084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5984335" y="0"/>
            <a:ext cx="1274965" cy="637482"/>
          </a:xfrm>
          <a:custGeom>
            <a:avLst/>
            <a:gdLst/>
            <a:ahLst/>
            <a:cxnLst/>
            <a:rect r="r" b="b" t="t" l="l"/>
            <a:pathLst>
              <a:path h="637482" w="1274965">
                <a:moveTo>
                  <a:pt x="0" y="0"/>
                </a:moveTo>
                <a:lnTo>
                  <a:pt x="1274965" y="0"/>
                </a:lnTo>
                <a:lnTo>
                  <a:pt x="1274965" y="637482"/>
                </a:lnTo>
                <a:lnTo>
                  <a:pt x="0" y="63748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16399377" y="8579596"/>
            <a:ext cx="2430974" cy="2404454"/>
          </a:xfrm>
          <a:custGeom>
            <a:avLst/>
            <a:gdLst/>
            <a:ahLst/>
            <a:cxnLst/>
            <a:rect r="r" b="b" t="t" l="l"/>
            <a:pathLst>
              <a:path h="2404454" w="2430974">
                <a:moveTo>
                  <a:pt x="0" y="0"/>
                </a:moveTo>
                <a:lnTo>
                  <a:pt x="2430974" y="0"/>
                </a:lnTo>
                <a:lnTo>
                  <a:pt x="2430974" y="2404454"/>
                </a:lnTo>
                <a:lnTo>
                  <a:pt x="0" y="240445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false" flipV="false" rot="0">
            <a:off x="9144000" y="9432348"/>
            <a:ext cx="1551702" cy="1551702"/>
          </a:xfrm>
          <a:custGeom>
            <a:avLst/>
            <a:gdLst/>
            <a:ahLst/>
            <a:cxnLst/>
            <a:rect r="r" b="b" t="t" l="l"/>
            <a:pathLst>
              <a:path h="1551702" w="1551702">
                <a:moveTo>
                  <a:pt x="0" y="0"/>
                </a:moveTo>
                <a:lnTo>
                  <a:pt x="1551702" y="0"/>
                </a:lnTo>
                <a:lnTo>
                  <a:pt x="1551702" y="1551702"/>
                </a:lnTo>
                <a:lnTo>
                  <a:pt x="0" y="155170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8" id="8"/>
          <p:cNvSpPr/>
          <p:nvPr/>
        </p:nvSpPr>
        <p:spPr>
          <a:xfrm flipH="false" flipV="false" rot="0">
            <a:off x="742758" y="736922"/>
            <a:ext cx="571884" cy="583555"/>
          </a:xfrm>
          <a:custGeom>
            <a:avLst/>
            <a:gdLst/>
            <a:ahLst/>
            <a:cxnLst/>
            <a:rect r="r" b="b" t="t" l="l"/>
            <a:pathLst>
              <a:path h="583555" w="571884">
                <a:moveTo>
                  <a:pt x="0" y="0"/>
                </a:moveTo>
                <a:lnTo>
                  <a:pt x="571884" y="0"/>
                </a:lnTo>
                <a:lnTo>
                  <a:pt x="571884" y="583556"/>
                </a:lnTo>
                <a:lnTo>
                  <a:pt x="0" y="583556"/>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9" id="9"/>
          <p:cNvSpPr txBox="true"/>
          <p:nvPr/>
        </p:nvSpPr>
        <p:spPr>
          <a:xfrm rot="0">
            <a:off x="1028700" y="9288838"/>
            <a:ext cx="4868129" cy="315595"/>
          </a:xfrm>
          <a:prstGeom prst="rect">
            <a:avLst/>
          </a:prstGeom>
        </p:spPr>
        <p:txBody>
          <a:bodyPr anchor="t" rtlCol="false" tIns="0" lIns="0" bIns="0" rIns="0">
            <a:spAutoFit/>
          </a:bodyPr>
          <a:lstStyle/>
          <a:p>
            <a:pPr algn="just">
              <a:lnSpc>
                <a:spcPts val="2300"/>
              </a:lnSpc>
            </a:pPr>
            <a:r>
              <a:rPr lang="en-US" sz="2300" b="true">
                <a:solidFill>
                  <a:srgbClr val="34A83C"/>
                </a:solidFill>
                <a:latin typeface="Glacial Indifference Bold"/>
                <a:ea typeface="Glacial Indifference Bold"/>
                <a:cs typeface="Glacial Indifference Bold"/>
                <a:sym typeface="Glacial Indifference Bold"/>
              </a:rPr>
              <a:t>Final Project Python Kelompok B4</a:t>
            </a:r>
          </a:p>
        </p:txBody>
      </p:sp>
      <p:sp>
        <p:nvSpPr>
          <p:cNvPr name="TextBox 10" id="10"/>
          <p:cNvSpPr txBox="true"/>
          <p:nvPr/>
        </p:nvSpPr>
        <p:spPr>
          <a:xfrm rot="0">
            <a:off x="1530044" y="653415"/>
            <a:ext cx="6773755" cy="741045"/>
          </a:xfrm>
          <a:prstGeom prst="rect">
            <a:avLst/>
          </a:prstGeom>
        </p:spPr>
        <p:txBody>
          <a:bodyPr anchor="t" rtlCol="false" tIns="0" lIns="0" bIns="0" rIns="0">
            <a:spAutoFit/>
          </a:bodyPr>
          <a:lstStyle/>
          <a:p>
            <a:pPr algn="l">
              <a:lnSpc>
                <a:spcPts val="4800"/>
              </a:lnSpc>
            </a:pPr>
            <a:r>
              <a:rPr lang="en-US" sz="4800">
                <a:solidFill>
                  <a:srgbClr val="5383FF"/>
                </a:solidFill>
                <a:latin typeface="Impact"/>
                <a:ea typeface="Impact"/>
                <a:cs typeface="Impact"/>
                <a:sym typeface="Impact"/>
              </a:rPr>
              <a:t>PROBLEM - 4</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8648" r="0" b="-58070"/>
            </a:stretch>
          </a:blipFill>
        </p:spPr>
      </p:sp>
      <p:sp>
        <p:nvSpPr>
          <p:cNvPr name="Freeform 3" id="3"/>
          <p:cNvSpPr/>
          <p:nvPr/>
        </p:nvSpPr>
        <p:spPr>
          <a:xfrm flipH="false" flipV="false" rot="0">
            <a:off x="15984335" y="0"/>
            <a:ext cx="1274965" cy="637482"/>
          </a:xfrm>
          <a:custGeom>
            <a:avLst/>
            <a:gdLst/>
            <a:ahLst/>
            <a:cxnLst/>
            <a:rect r="r" b="b" t="t" l="l"/>
            <a:pathLst>
              <a:path h="637482" w="1274965">
                <a:moveTo>
                  <a:pt x="0" y="0"/>
                </a:moveTo>
                <a:lnTo>
                  <a:pt x="1274965" y="0"/>
                </a:lnTo>
                <a:lnTo>
                  <a:pt x="1274965" y="637482"/>
                </a:lnTo>
                <a:lnTo>
                  <a:pt x="0" y="63748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6399377" y="8579596"/>
            <a:ext cx="2430974" cy="2404454"/>
          </a:xfrm>
          <a:custGeom>
            <a:avLst/>
            <a:gdLst/>
            <a:ahLst/>
            <a:cxnLst/>
            <a:rect r="r" b="b" t="t" l="l"/>
            <a:pathLst>
              <a:path h="2404454" w="2430974">
                <a:moveTo>
                  <a:pt x="0" y="0"/>
                </a:moveTo>
                <a:lnTo>
                  <a:pt x="2430974" y="0"/>
                </a:lnTo>
                <a:lnTo>
                  <a:pt x="2430974" y="2404454"/>
                </a:lnTo>
                <a:lnTo>
                  <a:pt x="0" y="2404454"/>
                </a:lnTo>
                <a:lnTo>
                  <a:pt x="0" y="0"/>
                </a:lnTo>
                <a:close/>
              </a:path>
            </a:pathLst>
          </a:custGeom>
          <a:blipFill>
            <a:blip r:embed="rId5">
              <a:alphaModFix amt="20999"/>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9144000" y="9432348"/>
            <a:ext cx="1551702" cy="1551702"/>
          </a:xfrm>
          <a:custGeom>
            <a:avLst/>
            <a:gdLst/>
            <a:ahLst/>
            <a:cxnLst/>
            <a:rect r="r" b="b" t="t" l="l"/>
            <a:pathLst>
              <a:path h="1551702" w="1551702">
                <a:moveTo>
                  <a:pt x="0" y="0"/>
                </a:moveTo>
                <a:lnTo>
                  <a:pt x="1551702" y="0"/>
                </a:lnTo>
                <a:lnTo>
                  <a:pt x="1551702" y="1551702"/>
                </a:lnTo>
                <a:lnTo>
                  <a:pt x="0" y="1551702"/>
                </a:lnTo>
                <a:lnTo>
                  <a:pt x="0" y="0"/>
                </a:lnTo>
                <a:close/>
              </a:path>
            </a:pathLst>
          </a:custGeom>
          <a:blipFill>
            <a:blip r:embed="rId7">
              <a:alphaModFix amt="10999"/>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742758" y="736922"/>
            <a:ext cx="571884" cy="583555"/>
          </a:xfrm>
          <a:custGeom>
            <a:avLst/>
            <a:gdLst/>
            <a:ahLst/>
            <a:cxnLst/>
            <a:rect r="r" b="b" t="t" l="l"/>
            <a:pathLst>
              <a:path h="583555" w="571884">
                <a:moveTo>
                  <a:pt x="0" y="0"/>
                </a:moveTo>
                <a:lnTo>
                  <a:pt x="571884" y="0"/>
                </a:lnTo>
                <a:lnTo>
                  <a:pt x="571884" y="583556"/>
                </a:lnTo>
                <a:lnTo>
                  <a:pt x="0" y="583556"/>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grpSp>
        <p:nvGrpSpPr>
          <p:cNvPr name="Group 7" id="7"/>
          <p:cNvGrpSpPr/>
          <p:nvPr/>
        </p:nvGrpSpPr>
        <p:grpSpPr>
          <a:xfrm rot="0">
            <a:off x="10351165" y="3792549"/>
            <a:ext cx="7637853" cy="6357116"/>
            <a:chOff x="0" y="0"/>
            <a:chExt cx="2011616" cy="1674302"/>
          </a:xfrm>
        </p:grpSpPr>
        <p:sp>
          <p:nvSpPr>
            <p:cNvPr name="Freeform 8" id="8"/>
            <p:cNvSpPr/>
            <p:nvPr/>
          </p:nvSpPr>
          <p:spPr>
            <a:xfrm flipH="false" flipV="false" rot="0">
              <a:off x="0" y="0"/>
              <a:ext cx="2011616" cy="1674302"/>
            </a:xfrm>
            <a:custGeom>
              <a:avLst/>
              <a:gdLst/>
              <a:ahLst/>
              <a:cxnLst/>
              <a:rect r="r" b="b" t="t" l="l"/>
              <a:pathLst>
                <a:path h="1674302" w="2011616">
                  <a:moveTo>
                    <a:pt x="0" y="0"/>
                  </a:moveTo>
                  <a:lnTo>
                    <a:pt x="2011616" y="0"/>
                  </a:lnTo>
                  <a:lnTo>
                    <a:pt x="2011616" y="1674302"/>
                  </a:lnTo>
                  <a:lnTo>
                    <a:pt x="0" y="1674302"/>
                  </a:lnTo>
                  <a:close/>
                </a:path>
              </a:pathLst>
            </a:custGeom>
            <a:solidFill>
              <a:srgbClr val="F6F6F5"/>
            </a:solidFill>
          </p:spPr>
        </p:sp>
        <p:sp>
          <p:nvSpPr>
            <p:cNvPr name="TextBox 9" id="9"/>
            <p:cNvSpPr txBox="true"/>
            <p:nvPr/>
          </p:nvSpPr>
          <p:spPr>
            <a:xfrm>
              <a:off x="0" y="19050"/>
              <a:ext cx="2011616" cy="1655252"/>
            </a:xfrm>
            <a:prstGeom prst="rect">
              <a:avLst/>
            </a:prstGeom>
          </p:spPr>
          <p:txBody>
            <a:bodyPr anchor="ctr" rtlCol="false" tIns="254000" lIns="254000" bIns="254000" rIns="254000"/>
            <a:lstStyle/>
            <a:p>
              <a:pPr algn="just" marL="345439" indent="-172720" lvl="1">
                <a:lnSpc>
                  <a:spcPts val="1791"/>
                </a:lnSpc>
                <a:buFont typeface="Arial"/>
                <a:buChar char="•"/>
              </a:pPr>
              <a:r>
                <a:rPr lang="en-US" sz="1599">
                  <a:solidFill>
                    <a:srgbClr val="000000"/>
                  </a:solidFill>
                  <a:latin typeface="Open Sans"/>
                  <a:ea typeface="Open Sans"/>
                  <a:cs typeface="Open Sans"/>
                  <a:sym typeface="Open Sans"/>
                </a:rPr>
                <a:t>Tambahkan Kolom Hari, Bulan, dan Nomor Bulan</a:t>
              </a:r>
            </a:p>
            <a:p>
              <a:pPr algn="just" marL="690879" indent="-230293" lvl="2">
                <a:lnSpc>
                  <a:spcPts val="1791"/>
                </a:lnSpc>
                <a:buFont typeface="Arial"/>
                <a:buChar char="⚬"/>
              </a:pPr>
              <a:r>
                <a:rPr lang="en-US" sz="1599">
                  <a:solidFill>
                    <a:srgbClr val="000000"/>
                  </a:solidFill>
                  <a:latin typeface="Open Sans"/>
                  <a:ea typeface="Open Sans"/>
                  <a:cs typeface="Open Sans"/>
                  <a:sym typeface="Open Sans"/>
                </a:rPr>
                <a:t>df['day'] = df['order_date'].dt.day_name(): Menambahkan kolom yang berisi nama hari berdasarkan kolom order_date.</a:t>
              </a:r>
            </a:p>
            <a:p>
              <a:pPr algn="just" marL="690879" indent="-230293" lvl="2">
                <a:lnSpc>
                  <a:spcPts val="1791"/>
                </a:lnSpc>
                <a:buFont typeface="Arial"/>
                <a:buChar char="⚬"/>
              </a:pPr>
              <a:r>
                <a:rPr lang="en-US" sz="1599">
                  <a:solidFill>
                    <a:srgbClr val="000000"/>
                  </a:solidFill>
                  <a:latin typeface="Open Sans"/>
                  <a:ea typeface="Open Sans"/>
                  <a:cs typeface="Open Sans"/>
                  <a:sym typeface="Open Sans"/>
                </a:rPr>
                <a:t>df['month'] = df['order_date'].dt.month_name(): Menambahkan kolom yang berisi nama bulan.</a:t>
              </a:r>
            </a:p>
            <a:p>
              <a:pPr algn="just" marL="690879" indent="-230293" lvl="2">
                <a:lnSpc>
                  <a:spcPts val="1791"/>
                </a:lnSpc>
                <a:buFont typeface="Arial"/>
                <a:buChar char="⚬"/>
              </a:pPr>
              <a:r>
                <a:rPr lang="en-US" sz="1599">
                  <a:solidFill>
                    <a:srgbClr val="000000"/>
                  </a:solidFill>
                  <a:latin typeface="Open Sans"/>
                  <a:ea typeface="Open Sans"/>
                  <a:cs typeface="Open Sans"/>
                  <a:sym typeface="Open Sans"/>
                </a:rPr>
                <a:t>df['month_number'] = df['order_date'].dt.month: Menambahkan kolom yang berisi nomor bulan untuk mempermudah analisis per bulan.</a:t>
              </a:r>
            </a:p>
            <a:p>
              <a:pPr algn="just" marL="345439" indent="-172720" lvl="1">
                <a:lnSpc>
                  <a:spcPts val="1791"/>
                </a:lnSpc>
                <a:buFont typeface="Arial"/>
                <a:buChar char="•"/>
              </a:pPr>
              <a:r>
                <a:rPr lang="en-US" sz="1599">
                  <a:solidFill>
                    <a:srgbClr val="000000"/>
                  </a:solidFill>
                  <a:latin typeface="Open Sans"/>
                  <a:ea typeface="Open Sans"/>
                  <a:cs typeface="Open Sans"/>
                  <a:sym typeface="Open Sans"/>
                </a:rPr>
                <a:t>Filter Data berdasarkan Kriteria</a:t>
              </a:r>
            </a:p>
            <a:p>
              <a:pPr algn="just" marL="690879" indent="-230293" lvl="2">
                <a:lnSpc>
                  <a:spcPts val="1791"/>
                </a:lnSpc>
                <a:buFont typeface="Arial"/>
                <a:buChar char="⚬"/>
              </a:pPr>
              <a:r>
                <a:rPr lang="en-US" sz="1599">
                  <a:solidFill>
                    <a:srgbClr val="000000"/>
                  </a:solidFill>
                  <a:latin typeface="Open Sans"/>
                  <a:ea typeface="Open Sans"/>
                  <a:cs typeface="Open Sans"/>
                  <a:sym typeface="Open Sans"/>
                </a:rPr>
                <a:t>(df['is_valid'] == 1): Memilih hanya transaksi yang valid.</a:t>
              </a:r>
            </a:p>
            <a:p>
              <a:pPr algn="just" marL="690879" indent="-230293" lvl="2">
                <a:lnSpc>
                  <a:spcPts val="1791"/>
                </a:lnSpc>
                <a:buFont typeface="Arial"/>
                <a:buChar char="⚬"/>
              </a:pPr>
              <a:r>
                <a:rPr lang="en-US" sz="1599">
                  <a:solidFill>
                    <a:srgbClr val="000000"/>
                  </a:solidFill>
                  <a:latin typeface="Open Sans"/>
                  <a:ea typeface="Open Sans"/>
                  <a:cs typeface="Open Sans"/>
                  <a:sym typeface="Open Sans"/>
                </a:rPr>
                <a:t>(df['order_date'].dt.year == 2022): Memilih transaksi hanya untuk tahun 2022.</a:t>
              </a:r>
            </a:p>
            <a:p>
              <a:pPr algn="just" marL="690879" indent="-230293" lvl="2">
                <a:lnSpc>
                  <a:spcPts val="1791"/>
                </a:lnSpc>
                <a:buFont typeface="Arial"/>
                <a:buChar char="⚬"/>
              </a:pPr>
              <a:r>
                <a:rPr lang="en-US" sz="1599">
                  <a:solidFill>
                    <a:srgbClr val="000000"/>
                  </a:solidFill>
                  <a:latin typeface="Open Sans"/>
                  <a:ea typeface="Open Sans"/>
                  <a:cs typeface="Open Sans"/>
                  <a:sym typeface="Open Sans"/>
                </a:rPr>
                <a:t>(df['order_date'].dt.month.isin([10, 11, 12])): Memilih transaksi hanya untuk bulan Oktober hingga Desember 2022.</a:t>
              </a:r>
            </a:p>
            <a:p>
              <a:pPr algn="just" marL="345439" indent="-172720" lvl="1">
                <a:lnSpc>
                  <a:spcPts val="1791"/>
                </a:lnSpc>
                <a:buFont typeface="Arial"/>
                <a:buChar char="•"/>
              </a:pPr>
              <a:r>
                <a:rPr lang="en-US" sz="1599">
                  <a:solidFill>
                    <a:srgbClr val="000000"/>
                  </a:solidFill>
                  <a:latin typeface="Open Sans"/>
                  <a:ea typeface="Open Sans"/>
                  <a:cs typeface="Open Sans"/>
                  <a:sym typeface="Open Sans"/>
                </a:rPr>
                <a:t>Hitung Rata-Rata Penjualan Weekdays</a:t>
              </a:r>
            </a:p>
            <a:p>
              <a:pPr algn="just" marL="690879" indent="-230293" lvl="2">
                <a:lnSpc>
                  <a:spcPts val="1791"/>
                </a:lnSpc>
                <a:buFont typeface="Arial"/>
                <a:buChar char="⚬"/>
              </a:pPr>
              <a:r>
                <a:rPr lang="en-US" sz="1599">
                  <a:solidFill>
                    <a:srgbClr val="000000"/>
                  </a:solidFill>
                  <a:latin typeface="Open Sans"/>
                  <a:ea typeface="Open Sans"/>
                  <a:cs typeface="Open Sans"/>
                  <a:sym typeface="Open Sans"/>
                </a:rPr>
                <a:t>filtered_data[filtered_data['day'].isin(['Monday', 'Tuesday', 'Wednesday', 'Thursday', 'Friday'])]: Memfilter data hanya untuk weekdays.</a:t>
              </a:r>
            </a:p>
            <a:p>
              <a:pPr algn="just" marL="690879" indent="-230293" lvl="2">
                <a:lnSpc>
                  <a:spcPts val="1791"/>
                </a:lnSpc>
                <a:buFont typeface="Arial"/>
                <a:buChar char="⚬"/>
              </a:pPr>
              <a:r>
                <a:rPr lang="en-US" sz="1599">
                  <a:solidFill>
                    <a:srgbClr val="000000"/>
                  </a:solidFill>
                  <a:latin typeface="Open Sans"/>
                  <a:ea typeface="Open Sans"/>
                  <a:cs typeface="Open Sans"/>
                  <a:sym typeface="Open Sans"/>
                </a:rPr>
                <a:t>.groupby('month_number')['before_discount'].mean(): Mengelompokkan data berdasarkan bulan dan menghitung rata-rata penjualan untuk weekdays.</a:t>
              </a:r>
            </a:p>
            <a:p>
              <a:pPr algn="just" marL="345439" indent="-172720" lvl="1">
                <a:lnSpc>
                  <a:spcPts val="1791"/>
                </a:lnSpc>
                <a:buFont typeface="Arial"/>
                <a:buChar char="•"/>
              </a:pPr>
              <a:r>
                <a:rPr lang="en-US" sz="1599">
                  <a:solidFill>
                    <a:srgbClr val="000000"/>
                  </a:solidFill>
                  <a:latin typeface="Open Sans"/>
                  <a:ea typeface="Open Sans"/>
                  <a:cs typeface="Open Sans"/>
                  <a:sym typeface="Open Sans"/>
                </a:rPr>
                <a:t>Hitung Rata-Rata Penjualan Weekends</a:t>
              </a:r>
            </a:p>
            <a:p>
              <a:pPr algn="just" marL="690879" indent="-230293" lvl="2">
                <a:lnSpc>
                  <a:spcPts val="1791"/>
                </a:lnSpc>
                <a:buFont typeface="Arial"/>
                <a:buChar char="⚬"/>
              </a:pPr>
              <a:r>
                <a:rPr lang="en-US" sz="1599">
                  <a:solidFill>
                    <a:srgbClr val="000000"/>
                  </a:solidFill>
                  <a:latin typeface="Open Sans"/>
                  <a:ea typeface="Open Sans"/>
                  <a:cs typeface="Open Sans"/>
                  <a:sym typeface="Open Sans"/>
                </a:rPr>
                <a:t>filtered_data[filtered_data['day'].isin(['Saturday', 'Sunday'])]: Memfilter data hanya untuk weekends.</a:t>
              </a:r>
            </a:p>
            <a:p>
              <a:pPr algn="just" marL="690879" indent="-230293" lvl="2">
                <a:lnSpc>
                  <a:spcPts val="1599"/>
                </a:lnSpc>
                <a:buFont typeface="Arial"/>
                <a:buChar char="⚬"/>
              </a:pPr>
              <a:r>
                <a:rPr lang="en-US" sz="1599">
                  <a:solidFill>
                    <a:srgbClr val="000000"/>
                  </a:solidFill>
                  <a:latin typeface="Open Sans"/>
                  <a:ea typeface="Open Sans"/>
                  <a:cs typeface="Open Sans"/>
                  <a:sym typeface="Open Sans"/>
                </a:rPr>
                <a:t>.groupby('month_number')['before_discount'].mean(): Mengelompokkan data berdasarkan bulan dan menghitung rata-rata penjualan untuk weekends.</a:t>
              </a:r>
            </a:p>
          </p:txBody>
        </p:sp>
      </p:grpSp>
      <p:sp>
        <p:nvSpPr>
          <p:cNvPr name="Freeform 10" id="10"/>
          <p:cNvSpPr/>
          <p:nvPr/>
        </p:nvSpPr>
        <p:spPr>
          <a:xfrm flipH="false" flipV="false" rot="0">
            <a:off x="1530044" y="3792549"/>
            <a:ext cx="8179769" cy="5793060"/>
          </a:xfrm>
          <a:custGeom>
            <a:avLst/>
            <a:gdLst/>
            <a:ahLst/>
            <a:cxnLst/>
            <a:rect r="r" b="b" t="t" l="l"/>
            <a:pathLst>
              <a:path h="5793060" w="8179769">
                <a:moveTo>
                  <a:pt x="0" y="0"/>
                </a:moveTo>
                <a:lnTo>
                  <a:pt x="8179769" y="0"/>
                </a:lnTo>
                <a:lnTo>
                  <a:pt x="8179769" y="5793060"/>
                </a:lnTo>
                <a:lnTo>
                  <a:pt x="0" y="5793060"/>
                </a:lnTo>
                <a:lnTo>
                  <a:pt x="0" y="0"/>
                </a:lnTo>
                <a:close/>
              </a:path>
            </a:pathLst>
          </a:custGeom>
          <a:blipFill>
            <a:blip r:embed="rId11"/>
            <a:stretch>
              <a:fillRect l="0" t="0" r="-15577" b="-17704"/>
            </a:stretch>
          </a:blipFill>
        </p:spPr>
      </p:sp>
      <p:sp>
        <p:nvSpPr>
          <p:cNvPr name="TextBox 11" id="11"/>
          <p:cNvSpPr txBox="true"/>
          <p:nvPr/>
        </p:nvSpPr>
        <p:spPr>
          <a:xfrm rot="0">
            <a:off x="1530044" y="653415"/>
            <a:ext cx="6773755" cy="741045"/>
          </a:xfrm>
          <a:prstGeom prst="rect">
            <a:avLst/>
          </a:prstGeom>
        </p:spPr>
        <p:txBody>
          <a:bodyPr anchor="t" rtlCol="false" tIns="0" lIns="0" bIns="0" rIns="0">
            <a:spAutoFit/>
          </a:bodyPr>
          <a:lstStyle/>
          <a:p>
            <a:pPr algn="l">
              <a:lnSpc>
                <a:spcPts val="4800"/>
              </a:lnSpc>
            </a:pPr>
            <a:r>
              <a:rPr lang="en-US" sz="4800">
                <a:solidFill>
                  <a:srgbClr val="5383FF"/>
                </a:solidFill>
                <a:latin typeface="Impact"/>
                <a:ea typeface="Impact"/>
                <a:cs typeface="Impact"/>
                <a:sym typeface="Impact"/>
              </a:rPr>
              <a:t>CODE PROBLEM - 4.1</a:t>
            </a:r>
          </a:p>
        </p:txBody>
      </p:sp>
      <p:sp>
        <p:nvSpPr>
          <p:cNvPr name="TextBox 12" id="12"/>
          <p:cNvSpPr txBox="true"/>
          <p:nvPr/>
        </p:nvSpPr>
        <p:spPr>
          <a:xfrm rot="0">
            <a:off x="1530044" y="1610689"/>
            <a:ext cx="4868129" cy="315595"/>
          </a:xfrm>
          <a:prstGeom prst="rect">
            <a:avLst/>
          </a:prstGeom>
        </p:spPr>
        <p:txBody>
          <a:bodyPr anchor="t" rtlCol="false" tIns="0" lIns="0" bIns="0" rIns="0">
            <a:spAutoFit/>
          </a:bodyPr>
          <a:lstStyle/>
          <a:p>
            <a:pPr algn="just">
              <a:lnSpc>
                <a:spcPts val="2300"/>
              </a:lnSpc>
            </a:pPr>
            <a:r>
              <a:rPr lang="en-US" sz="2300" b="true">
                <a:solidFill>
                  <a:srgbClr val="34A83C"/>
                </a:solidFill>
                <a:latin typeface="Glacial Indifference Bold"/>
                <a:ea typeface="Glacial Indifference Bold"/>
                <a:cs typeface="Glacial Indifference Bold"/>
                <a:sym typeface="Glacial Indifference Bold"/>
              </a:rPr>
              <a:t>Problem Approach</a:t>
            </a:r>
          </a:p>
        </p:txBody>
      </p:sp>
      <p:sp>
        <p:nvSpPr>
          <p:cNvPr name="TextBox 13" id="13"/>
          <p:cNvSpPr txBox="true"/>
          <p:nvPr/>
        </p:nvSpPr>
        <p:spPr>
          <a:xfrm rot="0">
            <a:off x="1530044" y="1907234"/>
            <a:ext cx="15729256" cy="1350645"/>
          </a:xfrm>
          <a:prstGeom prst="rect">
            <a:avLst/>
          </a:prstGeom>
        </p:spPr>
        <p:txBody>
          <a:bodyPr anchor="t" rtlCol="false" tIns="0" lIns="0" bIns="0" rIns="0">
            <a:spAutoFit/>
          </a:bodyPr>
          <a:lstStyle/>
          <a:p>
            <a:pPr algn="just">
              <a:lnSpc>
                <a:spcPts val="2700"/>
              </a:lnSpc>
            </a:pPr>
            <a:r>
              <a:rPr lang="en-US" sz="1800">
                <a:solidFill>
                  <a:srgbClr val="0A0147"/>
                </a:solidFill>
                <a:latin typeface="Open Sans"/>
                <a:ea typeface="Open Sans"/>
                <a:cs typeface="Open Sans"/>
                <a:sym typeface="Open Sans"/>
              </a:rPr>
              <a:t>membandingkan rata-rata harian penjualan antara weekends dan weekdays di bulan Oktober, November, dan Desember 2022, pertama-tama data akan difilter untuk memastikan hanya transaksi valid di tahun 2022 dan bulan yang relevan. Kemudian, kita akan menghitung rata-rata penjualan untuk weekdays (Senin-Jumat) dan weekends (Sabtu dan Minggu) per bulan. Perbandingan antara rata-rata penjualan weekends dan weekdays akan dihitung untuk melihat apakah ada peningkatan pada weekends.</a:t>
            </a:r>
          </a:p>
        </p:txBody>
      </p:sp>
      <p:sp>
        <p:nvSpPr>
          <p:cNvPr name="TextBox 14" id="14"/>
          <p:cNvSpPr txBox="true"/>
          <p:nvPr/>
        </p:nvSpPr>
        <p:spPr>
          <a:xfrm rot="0">
            <a:off x="1530044" y="3476954"/>
            <a:ext cx="4868129" cy="315595"/>
          </a:xfrm>
          <a:prstGeom prst="rect">
            <a:avLst/>
          </a:prstGeom>
        </p:spPr>
        <p:txBody>
          <a:bodyPr anchor="t" rtlCol="false" tIns="0" lIns="0" bIns="0" rIns="0">
            <a:spAutoFit/>
          </a:bodyPr>
          <a:lstStyle/>
          <a:p>
            <a:pPr algn="just">
              <a:lnSpc>
                <a:spcPts val="2300"/>
              </a:lnSpc>
            </a:pPr>
            <a:r>
              <a:rPr lang="en-US" sz="2300" b="true">
                <a:solidFill>
                  <a:srgbClr val="34A83C"/>
                </a:solidFill>
                <a:latin typeface="Glacial Indifference Bold"/>
                <a:ea typeface="Glacial Indifference Bold"/>
                <a:cs typeface="Glacial Indifference Bold"/>
                <a:sym typeface="Glacial Indifference Bold"/>
              </a:rPr>
              <a:t>Table</a:t>
            </a:r>
          </a:p>
        </p:txBody>
      </p:sp>
      <p:sp>
        <p:nvSpPr>
          <p:cNvPr name="TextBox 15" id="15"/>
          <p:cNvSpPr txBox="true"/>
          <p:nvPr/>
        </p:nvSpPr>
        <p:spPr>
          <a:xfrm rot="0">
            <a:off x="10527238" y="3286454"/>
            <a:ext cx="4868129" cy="315595"/>
          </a:xfrm>
          <a:prstGeom prst="rect">
            <a:avLst/>
          </a:prstGeom>
        </p:spPr>
        <p:txBody>
          <a:bodyPr anchor="t" rtlCol="false" tIns="0" lIns="0" bIns="0" rIns="0">
            <a:spAutoFit/>
          </a:bodyPr>
          <a:lstStyle/>
          <a:p>
            <a:pPr algn="just">
              <a:lnSpc>
                <a:spcPts val="2300"/>
              </a:lnSpc>
            </a:pPr>
            <a:r>
              <a:rPr lang="en-US" sz="2300" b="true">
                <a:solidFill>
                  <a:srgbClr val="34A83C"/>
                </a:solidFill>
                <a:latin typeface="Glacial Indifference Bold"/>
                <a:ea typeface="Glacial Indifference Bold"/>
                <a:cs typeface="Glacial Indifference Bold"/>
                <a:sym typeface="Glacial Indifference Bold"/>
              </a:rPr>
              <a:t>Syntax Breakdown</a:t>
            </a:r>
          </a:p>
        </p:txBody>
      </p:sp>
      <p:sp>
        <p:nvSpPr>
          <p:cNvPr name="TextBox 16" id="16"/>
          <p:cNvSpPr txBox="true"/>
          <p:nvPr/>
        </p:nvSpPr>
        <p:spPr>
          <a:xfrm rot="0">
            <a:off x="959136" y="9638313"/>
            <a:ext cx="4868129" cy="315595"/>
          </a:xfrm>
          <a:prstGeom prst="rect">
            <a:avLst/>
          </a:prstGeom>
        </p:spPr>
        <p:txBody>
          <a:bodyPr anchor="t" rtlCol="false" tIns="0" lIns="0" bIns="0" rIns="0">
            <a:spAutoFit/>
          </a:bodyPr>
          <a:lstStyle/>
          <a:p>
            <a:pPr algn="just">
              <a:lnSpc>
                <a:spcPts val="2300"/>
              </a:lnSpc>
            </a:pPr>
            <a:r>
              <a:rPr lang="en-US" sz="2300" b="true">
                <a:solidFill>
                  <a:srgbClr val="34A83C"/>
                </a:solidFill>
                <a:latin typeface="Glacial Indifference Bold"/>
                <a:ea typeface="Glacial Indifference Bold"/>
                <a:cs typeface="Glacial Indifference Bold"/>
                <a:sym typeface="Glacial Indifference Bold"/>
              </a:rPr>
              <a:t>Final Project Python Kelompok B4</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8648" r="0" b="-58070"/>
            </a:stretch>
          </a:blipFill>
        </p:spPr>
      </p:sp>
      <p:sp>
        <p:nvSpPr>
          <p:cNvPr name="Freeform 3" id="3"/>
          <p:cNvSpPr/>
          <p:nvPr/>
        </p:nvSpPr>
        <p:spPr>
          <a:xfrm flipH="false" flipV="false" rot="0">
            <a:off x="15984335" y="0"/>
            <a:ext cx="1274965" cy="637482"/>
          </a:xfrm>
          <a:custGeom>
            <a:avLst/>
            <a:gdLst/>
            <a:ahLst/>
            <a:cxnLst/>
            <a:rect r="r" b="b" t="t" l="l"/>
            <a:pathLst>
              <a:path h="637482" w="1274965">
                <a:moveTo>
                  <a:pt x="0" y="0"/>
                </a:moveTo>
                <a:lnTo>
                  <a:pt x="1274965" y="0"/>
                </a:lnTo>
                <a:lnTo>
                  <a:pt x="1274965" y="637482"/>
                </a:lnTo>
                <a:lnTo>
                  <a:pt x="0" y="63748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6399377" y="8579596"/>
            <a:ext cx="2430974" cy="2404454"/>
          </a:xfrm>
          <a:custGeom>
            <a:avLst/>
            <a:gdLst/>
            <a:ahLst/>
            <a:cxnLst/>
            <a:rect r="r" b="b" t="t" l="l"/>
            <a:pathLst>
              <a:path h="2404454" w="2430974">
                <a:moveTo>
                  <a:pt x="0" y="0"/>
                </a:moveTo>
                <a:lnTo>
                  <a:pt x="2430974" y="0"/>
                </a:lnTo>
                <a:lnTo>
                  <a:pt x="2430974" y="2404454"/>
                </a:lnTo>
                <a:lnTo>
                  <a:pt x="0" y="2404454"/>
                </a:lnTo>
                <a:lnTo>
                  <a:pt x="0" y="0"/>
                </a:lnTo>
                <a:close/>
              </a:path>
            </a:pathLst>
          </a:custGeom>
          <a:blipFill>
            <a:blip r:embed="rId5">
              <a:alphaModFix amt="20999"/>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9144000" y="9432348"/>
            <a:ext cx="1551702" cy="1551702"/>
          </a:xfrm>
          <a:custGeom>
            <a:avLst/>
            <a:gdLst/>
            <a:ahLst/>
            <a:cxnLst/>
            <a:rect r="r" b="b" t="t" l="l"/>
            <a:pathLst>
              <a:path h="1551702" w="1551702">
                <a:moveTo>
                  <a:pt x="0" y="0"/>
                </a:moveTo>
                <a:lnTo>
                  <a:pt x="1551702" y="0"/>
                </a:lnTo>
                <a:lnTo>
                  <a:pt x="1551702" y="1551702"/>
                </a:lnTo>
                <a:lnTo>
                  <a:pt x="0" y="1551702"/>
                </a:lnTo>
                <a:lnTo>
                  <a:pt x="0" y="0"/>
                </a:lnTo>
                <a:close/>
              </a:path>
            </a:pathLst>
          </a:custGeom>
          <a:blipFill>
            <a:blip r:embed="rId7">
              <a:alphaModFix amt="10999"/>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742758" y="736922"/>
            <a:ext cx="571884" cy="583555"/>
          </a:xfrm>
          <a:custGeom>
            <a:avLst/>
            <a:gdLst/>
            <a:ahLst/>
            <a:cxnLst/>
            <a:rect r="r" b="b" t="t" l="l"/>
            <a:pathLst>
              <a:path h="583555" w="571884">
                <a:moveTo>
                  <a:pt x="0" y="0"/>
                </a:moveTo>
                <a:lnTo>
                  <a:pt x="571884" y="0"/>
                </a:lnTo>
                <a:lnTo>
                  <a:pt x="571884" y="583556"/>
                </a:lnTo>
                <a:lnTo>
                  <a:pt x="0" y="583556"/>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grpSp>
        <p:nvGrpSpPr>
          <p:cNvPr name="Group 7" id="7"/>
          <p:cNvGrpSpPr/>
          <p:nvPr/>
        </p:nvGrpSpPr>
        <p:grpSpPr>
          <a:xfrm rot="0">
            <a:off x="10860312" y="2187664"/>
            <a:ext cx="6754552" cy="3967405"/>
            <a:chOff x="0" y="0"/>
            <a:chExt cx="1778977" cy="1044913"/>
          </a:xfrm>
        </p:grpSpPr>
        <p:sp>
          <p:nvSpPr>
            <p:cNvPr name="Freeform 8" id="8"/>
            <p:cNvSpPr/>
            <p:nvPr/>
          </p:nvSpPr>
          <p:spPr>
            <a:xfrm flipH="false" flipV="false" rot="0">
              <a:off x="0" y="0"/>
              <a:ext cx="1778976" cy="1044913"/>
            </a:xfrm>
            <a:custGeom>
              <a:avLst/>
              <a:gdLst/>
              <a:ahLst/>
              <a:cxnLst/>
              <a:rect r="r" b="b" t="t" l="l"/>
              <a:pathLst>
                <a:path h="1044913" w="1778976">
                  <a:moveTo>
                    <a:pt x="0" y="0"/>
                  </a:moveTo>
                  <a:lnTo>
                    <a:pt x="1778976" y="0"/>
                  </a:lnTo>
                  <a:lnTo>
                    <a:pt x="1778976" y="1044913"/>
                  </a:lnTo>
                  <a:lnTo>
                    <a:pt x="0" y="1044913"/>
                  </a:lnTo>
                  <a:close/>
                </a:path>
              </a:pathLst>
            </a:custGeom>
            <a:solidFill>
              <a:srgbClr val="F6F6F5"/>
            </a:solidFill>
          </p:spPr>
        </p:sp>
        <p:sp>
          <p:nvSpPr>
            <p:cNvPr name="TextBox 9" id="9"/>
            <p:cNvSpPr txBox="true"/>
            <p:nvPr/>
          </p:nvSpPr>
          <p:spPr>
            <a:xfrm>
              <a:off x="0" y="19050"/>
              <a:ext cx="1778977" cy="1025863"/>
            </a:xfrm>
            <a:prstGeom prst="rect">
              <a:avLst/>
            </a:prstGeom>
          </p:spPr>
          <p:txBody>
            <a:bodyPr anchor="ctr" rtlCol="false" tIns="254000" lIns="254000" bIns="254000" rIns="254000"/>
            <a:lstStyle/>
            <a:p>
              <a:pPr algn="just" marL="388620" indent="-194310" lvl="1">
                <a:lnSpc>
                  <a:spcPts val="2016"/>
                </a:lnSpc>
                <a:buFont typeface="Arial"/>
                <a:buChar char="•"/>
              </a:pPr>
              <a:r>
                <a:rPr lang="en-US" sz="1800">
                  <a:solidFill>
                    <a:srgbClr val="000000"/>
                  </a:solidFill>
                  <a:latin typeface="Open Sans"/>
                  <a:ea typeface="Open Sans"/>
                  <a:cs typeface="Open Sans"/>
                  <a:sym typeface="Open Sans"/>
                </a:rPr>
                <a:t>Gabungkan Data Weekdays dan Weekends</a:t>
              </a:r>
            </a:p>
            <a:p>
              <a:pPr algn="just" marL="777240" indent="-259080" lvl="2">
                <a:lnSpc>
                  <a:spcPts val="2016"/>
                </a:lnSpc>
                <a:buFont typeface="Arial"/>
                <a:buChar char="⚬"/>
              </a:pPr>
              <a:r>
                <a:rPr lang="en-US" sz="1800">
                  <a:solidFill>
                    <a:srgbClr val="000000"/>
                  </a:solidFill>
                  <a:latin typeface="Open Sans"/>
                  <a:ea typeface="Open Sans"/>
                  <a:cs typeface="Open Sans"/>
                  <a:sym typeface="Open Sans"/>
                </a:rPr>
                <a:t>pd.merge(weekdays_avg, weekends_avg, on='month_number'): Menggabungkan hasil rata-rata weekdays dan weekends berdasarkan nomor bulan.</a:t>
              </a:r>
            </a:p>
            <a:p>
              <a:pPr algn="just" marL="388620" indent="-194310" lvl="1">
                <a:lnSpc>
                  <a:spcPts val="2016"/>
                </a:lnSpc>
                <a:buFont typeface="Arial"/>
                <a:buChar char="•"/>
              </a:pPr>
              <a:r>
                <a:rPr lang="en-US" sz="1800">
                  <a:solidFill>
                    <a:srgbClr val="000000"/>
                  </a:solidFill>
                  <a:latin typeface="Open Sans"/>
                  <a:ea typeface="Open Sans"/>
                  <a:cs typeface="Open Sans"/>
                  <a:sym typeface="Open Sans"/>
                </a:rPr>
                <a:t>Hitung Perbedaan dan Persentase Perubahan</a:t>
              </a:r>
            </a:p>
            <a:p>
              <a:pPr algn="just" marL="777240" indent="-259080" lvl="2">
                <a:lnSpc>
                  <a:spcPts val="2016"/>
                </a:lnSpc>
                <a:buFont typeface="Arial"/>
                <a:buChar char="⚬"/>
              </a:pPr>
              <a:r>
                <a:rPr lang="en-US" sz="1800">
                  <a:solidFill>
                    <a:srgbClr val="000000"/>
                  </a:solidFill>
                  <a:latin typeface="Open Sans"/>
                  <a:ea typeface="Open Sans"/>
                  <a:cs typeface="Open Sans"/>
                  <a:sym typeface="Open Sans"/>
                </a:rPr>
                <a:t>monthly_avg['difference'] = (monthly_avg['avg_sales_weekends'] - monthly_avg['avg_sales_weekdays']): Menghitung selisih antara rata-rata penjualan weekends dan weekdays.</a:t>
              </a:r>
            </a:p>
            <a:p>
              <a:pPr algn="just" marL="777240" indent="-259080" lvl="2">
                <a:lnSpc>
                  <a:spcPts val="2016"/>
                </a:lnSpc>
                <a:buFont typeface="Arial"/>
                <a:buChar char="⚬"/>
              </a:pPr>
              <a:r>
                <a:rPr lang="en-US" sz="1800">
                  <a:solidFill>
                    <a:srgbClr val="000000"/>
                  </a:solidFill>
                  <a:latin typeface="Open Sans"/>
                  <a:ea typeface="Open Sans"/>
                  <a:cs typeface="Open Sans"/>
                  <a:sym typeface="Open Sans"/>
                </a:rPr>
                <a:t>monthly_avg['%diff'] = (monthly_avg['difference'] / monthly_avg['avg_sales_weekdays'] * 100): Menghitung persentase perubahan.</a:t>
              </a:r>
            </a:p>
          </p:txBody>
        </p:sp>
      </p:grpSp>
      <p:sp>
        <p:nvSpPr>
          <p:cNvPr name="Freeform 10" id="10"/>
          <p:cNvSpPr/>
          <p:nvPr/>
        </p:nvSpPr>
        <p:spPr>
          <a:xfrm flipH="false" flipV="false" rot="0">
            <a:off x="1530044" y="2216239"/>
            <a:ext cx="8941640" cy="1194494"/>
          </a:xfrm>
          <a:custGeom>
            <a:avLst/>
            <a:gdLst/>
            <a:ahLst/>
            <a:cxnLst/>
            <a:rect r="r" b="b" t="t" l="l"/>
            <a:pathLst>
              <a:path h="1194494" w="8941640">
                <a:moveTo>
                  <a:pt x="0" y="0"/>
                </a:moveTo>
                <a:lnTo>
                  <a:pt x="8941640" y="0"/>
                </a:lnTo>
                <a:lnTo>
                  <a:pt x="8941640" y="1194493"/>
                </a:lnTo>
                <a:lnTo>
                  <a:pt x="0" y="1194493"/>
                </a:lnTo>
                <a:lnTo>
                  <a:pt x="0" y="0"/>
                </a:lnTo>
                <a:close/>
              </a:path>
            </a:pathLst>
          </a:custGeom>
          <a:blipFill>
            <a:blip r:embed="rId11"/>
            <a:stretch>
              <a:fillRect l="0" t="0" r="-18744" b="0"/>
            </a:stretch>
          </a:blipFill>
        </p:spPr>
      </p:sp>
      <p:sp>
        <p:nvSpPr>
          <p:cNvPr name="Freeform 11" id="11"/>
          <p:cNvSpPr/>
          <p:nvPr/>
        </p:nvSpPr>
        <p:spPr>
          <a:xfrm flipH="false" flipV="false" rot="0">
            <a:off x="1530044" y="3662984"/>
            <a:ext cx="8941640" cy="1461106"/>
          </a:xfrm>
          <a:custGeom>
            <a:avLst/>
            <a:gdLst/>
            <a:ahLst/>
            <a:cxnLst/>
            <a:rect r="r" b="b" t="t" l="l"/>
            <a:pathLst>
              <a:path h="1461106" w="8941640">
                <a:moveTo>
                  <a:pt x="0" y="0"/>
                </a:moveTo>
                <a:lnTo>
                  <a:pt x="8941640" y="0"/>
                </a:lnTo>
                <a:lnTo>
                  <a:pt x="8941640" y="1461106"/>
                </a:lnTo>
                <a:lnTo>
                  <a:pt x="0" y="1461106"/>
                </a:lnTo>
                <a:lnTo>
                  <a:pt x="0" y="0"/>
                </a:lnTo>
                <a:close/>
              </a:path>
            </a:pathLst>
          </a:custGeom>
          <a:blipFill>
            <a:blip r:embed="rId12"/>
            <a:stretch>
              <a:fillRect l="0" t="0" r="-16717" b="0"/>
            </a:stretch>
          </a:blipFill>
        </p:spPr>
      </p:sp>
      <p:sp>
        <p:nvSpPr>
          <p:cNvPr name="TextBox 12" id="12"/>
          <p:cNvSpPr txBox="true"/>
          <p:nvPr/>
        </p:nvSpPr>
        <p:spPr>
          <a:xfrm rot="0">
            <a:off x="1530044" y="653415"/>
            <a:ext cx="6773755" cy="741045"/>
          </a:xfrm>
          <a:prstGeom prst="rect">
            <a:avLst/>
          </a:prstGeom>
        </p:spPr>
        <p:txBody>
          <a:bodyPr anchor="t" rtlCol="false" tIns="0" lIns="0" bIns="0" rIns="0">
            <a:spAutoFit/>
          </a:bodyPr>
          <a:lstStyle/>
          <a:p>
            <a:pPr algn="l">
              <a:lnSpc>
                <a:spcPts val="4800"/>
              </a:lnSpc>
            </a:pPr>
            <a:r>
              <a:rPr lang="en-US" sz="4800">
                <a:solidFill>
                  <a:srgbClr val="5383FF"/>
                </a:solidFill>
                <a:latin typeface="Impact"/>
                <a:ea typeface="Impact"/>
                <a:cs typeface="Impact"/>
                <a:sym typeface="Impact"/>
              </a:rPr>
              <a:t>CODE PROBLEM - 4.1</a:t>
            </a:r>
          </a:p>
        </p:txBody>
      </p:sp>
      <p:sp>
        <p:nvSpPr>
          <p:cNvPr name="TextBox 13" id="13"/>
          <p:cNvSpPr txBox="true"/>
          <p:nvPr/>
        </p:nvSpPr>
        <p:spPr>
          <a:xfrm rot="0">
            <a:off x="1530044" y="1881594"/>
            <a:ext cx="4868129" cy="306070"/>
          </a:xfrm>
          <a:prstGeom prst="rect">
            <a:avLst/>
          </a:prstGeom>
        </p:spPr>
        <p:txBody>
          <a:bodyPr anchor="t" rtlCol="false" tIns="0" lIns="0" bIns="0" rIns="0">
            <a:spAutoFit/>
          </a:bodyPr>
          <a:lstStyle/>
          <a:p>
            <a:pPr algn="just">
              <a:lnSpc>
                <a:spcPts val="2300"/>
              </a:lnSpc>
            </a:pPr>
            <a:r>
              <a:rPr lang="en-US" sz="2300" b="true">
                <a:solidFill>
                  <a:srgbClr val="34A83C"/>
                </a:solidFill>
                <a:latin typeface="Open Sans Bold"/>
                <a:ea typeface="Open Sans Bold"/>
                <a:cs typeface="Open Sans Bold"/>
                <a:sym typeface="Open Sans Bold"/>
              </a:rPr>
              <a:t>Table</a:t>
            </a:r>
          </a:p>
        </p:txBody>
      </p:sp>
      <p:sp>
        <p:nvSpPr>
          <p:cNvPr name="TextBox 14" id="14"/>
          <p:cNvSpPr txBox="true"/>
          <p:nvPr/>
        </p:nvSpPr>
        <p:spPr>
          <a:xfrm rot="0">
            <a:off x="10860312" y="1772691"/>
            <a:ext cx="4868129" cy="306070"/>
          </a:xfrm>
          <a:prstGeom prst="rect">
            <a:avLst/>
          </a:prstGeom>
        </p:spPr>
        <p:txBody>
          <a:bodyPr anchor="t" rtlCol="false" tIns="0" lIns="0" bIns="0" rIns="0">
            <a:spAutoFit/>
          </a:bodyPr>
          <a:lstStyle/>
          <a:p>
            <a:pPr algn="just">
              <a:lnSpc>
                <a:spcPts val="2300"/>
              </a:lnSpc>
            </a:pPr>
            <a:r>
              <a:rPr lang="en-US" sz="2300" b="true">
                <a:solidFill>
                  <a:srgbClr val="34A83C"/>
                </a:solidFill>
                <a:latin typeface="Open Sans Bold"/>
                <a:ea typeface="Open Sans Bold"/>
                <a:cs typeface="Open Sans Bold"/>
                <a:sym typeface="Open Sans Bold"/>
              </a:rPr>
              <a:t>Syntax Breakdown</a:t>
            </a:r>
          </a:p>
        </p:txBody>
      </p:sp>
      <p:sp>
        <p:nvSpPr>
          <p:cNvPr name="TextBox 15" id="15"/>
          <p:cNvSpPr txBox="true"/>
          <p:nvPr/>
        </p:nvSpPr>
        <p:spPr>
          <a:xfrm rot="0">
            <a:off x="959136" y="9638313"/>
            <a:ext cx="4868129" cy="315595"/>
          </a:xfrm>
          <a:prstGeom prst="rect">
            <a:avLst/>
          </a:prstGeom>
        </p:spPr>
        <p:txBody>
          <a:bodyPr anchor="t" rtlCol="false" tIns="0" lIns="0" bIns="0" rIns="0">
            <a:spAutoFit/>
          </a:bodyPr>
          <a:lstStyle/>
          <a:p>
            <a:pPr algn="just">
              <a:lnSpc>
                <a:spcPts val="2300"/>
              </a:lnSpc>
            </a:pPr>
            <a:r>
              <a:rPr lang="en-US" sz="2300" b="true">
                <a:solidFill>
                  <a:srgbClr val="34A83C"/>
                </a:solidFill>
                <a:latin typeface="Glacial Indifference Bold"/>
                <a:ea typeface="Glacial Indifference Bold"/>
                <a:cs typeface="Glacial Indifference Bold"/>
                <a:sym typeface="Glacial Indifference Bold"/>
              </a:rPr>
              <a:t>Final Project Python Kelompok B4</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8648" r="0" b="-58070"/>
            </a:stretch>
          </a:blipFill>
        </p:spPr>
      </p:sp>
      <p:sp>
        <p:nvSpPr>
          <p:cNvPr name="Freeform 3" id="3"/>
          <p:cNvSpPr/>
          <p:nvPr/>
        </p:nvSpPr>
        <p:spPr>
          <a:xfrm flipH="false" flipV="false" rot="0">
            <a:off x="15984335" y="0"/>
            <a:ext cx="1274965" cy="637482"/>
          </a:xfrm>
          <a:custGeom>
            <a:avLst/>
            <a:gdLst/>
            <a:ahLst/>
            <a:cxnLst/>
            <a:rect r="r" b="b" t="t" l="l"/>
            <a:pathLst>
              <a:path h="637482" w="1274965">
                <a:moveTo>
                  <a:pt x="0" y="0"/>
                </a:moveTo>
                <a:lnTo>
                  <a:pt x="1274965" y="0"/>
                </a:lnTo>
                <a:lnTo>
                  <a:pt x="1274965" y="637482"/>
                </a:lnTo>
                <a:lnTo>
                  <a:pt x="0" y="63748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6399377" y="8579596"/>
            <a:ext cx="2430974" cy="2404454"/>
          </a:xfrm>
          <a:custGeom>
            <a:avLst/>
            <a:gdLst/>
            <a:ahLst/>
            <a:cxnLst/>
            <a:rect r="r" b="b" t="t" l="l"/>
            <a:pathLst>
              <a:path h="2404454" w="2430974">
                <a:moveTo>
                  <a:pt x="0" y="0"/>
                </a:moveTo>
                <a:lnTo>
                  <a:pt x="2430974" y="0"/>
                </a:lnTo>
                <a:lnTo>
                  <a:pt x="2430974" y="2404454"/>
                </a:lnTo>
                <a:lnTo>
                  <a:pt x="0" y="240445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9144000" y="9432348"/>
            <a:ext cx="1551702" cy="1551702"/>
          </a:xfrm>
          <a:custGeom>
            <a:avLst/>
            <a:gdLst/>
            <a:ahLst/>
            <a:cxnLst/>
            <a:rect r="r" b="b" t="t" l="l"/>
            <a:pathLst>
              <a:path h="1551702" w="1551702">
                <a:moveTo>
                  <a:pt x="0" y="0"/>
                </a:moveTo>
                <a:lnTo>
                  <a:pt x="1551702" y="0"/>
                </a:lnTo>
                <a:lnTo>
                  <a:pt x="1551702" y="1551702"/>
                </a:lnTo>
                <a:lnTo>
                  <a:pt x="0" y="155170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742758" y="736922"/>
            <a:ext cx="571884" cy="583555"/>
          </a:xfrm>
          <a:custGeom>
            <a:avLst/>
            <a:gdLst/>
            <a:ahLst/>
            <a:cxnLst/>
            <a:rect r="r" b="b" t="t" l="l"/>
            <a:pathLst>
              <a:path h="583555" w="571884">
                <a:moveTo>
                  <a:pt x="0" y="0"/>
                </a:moveTo>
                <a:lnTo>
                  <a:pt x="571884" y="0"/>
                </a:lnTo>
                <a:lnTo>
                  <a:pt x="571884" y="583556"/>
                </a:lnTo>
                <a:lnTo>
                  <a:pt x="0" y="583556"/>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7" id="7"/>
          <p:cNvSpPr txBox="true"/>
          <p:nvPr/>
        </p:nvSpPr>
        <p:spPr>
          <a:xfrm rot="0">
            <a:off x="11194816" y="3519653"/>
            <a:ext cx="4868129" cy="315595"/>
          </a:xfrm>
          <a:prstGeom prst="rect">
            <a:avLst/>
          </a:prstGeom>
        </p:spPr>
        <p:txBody>
          <a:bodyPr anchor="t" rtlCol="false" tIns="0" lIns="0" bIns="0" rIns="0">
            <a:spAutoFit/>
          </a:bodyPr>
          <a:lstStyle/>
          <a:p>
            <a:pPr algn="just">
              <a:lnSpc>
                <a:spcPts val="2300"/>
              </a:lnSpc>
            </a:pPr>
            <a:r>
              <a:rPr lang="en-US" sz="2300" b="true">
                <a:solidFill>
                  <a:srgbClr val="34A83C"/>
                </a:solidFill>
                <a:latin typeface="Glacial Indifference Bold"/>
                <a:ea typeface="Glacial Indifference Bold"/>
                <a:cs typeface="Glacial Indifference Bold"/>
                <a:sym typeface="Glacial Indifference Bold"/>
              </a:rPr>
              <a:t>Syntax Breakdown</a:t>
            </a:r>
          </a:p>
        </p:txBody>
      </p:sp>
      <p:grpSp>
        <p:nvGrpSpPr>
          <p:cNvPr name="Group 8" id="8"/>
          <p:cNvGrpSpPr/>
          <p:nvPr/>
        </p:nvGrpSpPr>
        <p:grpSpPr>
          <a:xfrm rot="0">
            <a:off x="11194816" y="3792549"/>
            <a:ext cx="6064484" cy="4710355"/>
            <a:chOff x="0" y="0"/>
            <a:chExt cx="1597230" cy="1240587"/>
          </a:xfrm>
        </p:grpSpPr>
        <p:sp>
          <p:nvSpPr>
            <p:cNvPr name="Freeform 9" id="9"/>
            <p:cNvSpPr/>
            <p:nvPr/>
          </p:nvSpPr>
          <p:spPr>
            <a:xfrm flipH="false" flipV="false" rot="0">
              <a:off x="0" y="0"/>
              <a:ext cx="1597230" cy="1240587"/>
            </a:xfrm>
            <a:custGeom>
              <a:avLst/>
              <a:gdLst/>
              <a:ahLst/>
              <a:cxnLst/>
              <a:rect r="r" b="b" t="t" l="l"/>
              <a:pathLst>
                <a:path h="1240587" w="1597230">
                  <a:moveTo>
                    <a:pt x="0" y="0"/>
                  </a:moveTo>
                  <a:lnTo>
                    <a:pt x="1597230" y="0"/>
                  </a:lnTo>
                  <a:lnTo>
                    <a:pt x="1597230" y="1240587"/>
                  </a:lnTo>
                  <a:lnTo>
                    <a:pt x="0" y="1240587"/>
                  </a:lnTo>
                  <a:close/>
                </a:path>
              </a:pathLst>
            </a:custGeom>
            <a:solidFill>
              <a:srgbClr val="F6F6F5"/>
            </a:solidFill>
          </p:spPr>
        </p:sp>
        <p:sp>
          <p:nvSpPr>
            <p:cNvPr name="TextBox 10" id="10"/>
            <p:cNvSpPr txBox="true"/>
            <p:nvPr/>
          </p:nvSpPr>
          <p:spPr>
            <a:xfrm>
              <a:off x="0" y="19050"/>
              <a:ext cx="1597230" cy="1221537"/>
            </a:xfrm>
            <a:prstGeom prst="rect">
              <a:avLst/>
            </a:prstGeom>
          </p:spPr>
          <p:txBody>
            <a:bodyPr anchor="ctr" rtlCol="false" tIns="254000" lIns="254000" bIns="254000" rIns="254000"/>
            <a:lstStyle/>
            <a:p>
              <a:pPr algn="just" marL="388620" indent="-194310" lvl="1">
                <a:lnSpc>
                  <a:spcPts val="2016"/>
                </a:lnSpc>
                <a:buFont typeface="Arial"/>
                <a:buChar char="•"/>
              </a:pPr>
              <a:r>
                <a:rPr lang="en-US" sz="1800">
                  <a:solidFill>
                    <a:srgbClr val="000000"/>
                  </a:solidFill>
                  <a:latin typeface="Open Sans"/>
                  <a:ea typeface="Open Sans"/>
                  <a:cs typeface="Open Sans"/>
                  <a:sym typeface="Open Sans"/>
                </a:rPr>
                <a:t>Mengatur Ukuran Grafik</a:t>
              </a:r>
            </a:p>
            <a:p>
              <a:pPr algn="just" marL="777240" indent="-259080" lvl="2">
                <a:lnSpc>
                  <a:spcPts val="2016"/>
                </a:lnSpc>
                <a:buFont typeface="Arial"/>
                <a:buChar char="⚬"/>
              </a:pPr>
              <a:r>
                <a:rPr lang="en-US" sz="1800">
                  <a:solidFill>
                    <a:srgbClr val="000000"/>
                  </a:solidFill>
                  <a:latin typeface="Open Sans"/>
                  <a:ea typeface="Open Sans"/>
                  <a:cs typeface="Open Sans"/>
                  <a:sym typeface="Open Sans"/>
                </a:rPr>
                <a:t>plt.figure(figsize=(8, 6)): Mengatur ukuran grafik menjadi 8x6 inci.</a:t>
              </a:r>
            </a:p>
            <a:p>
              <a:pPr algn="just" marL="388620" indent="-194310" lvl="1">
                <a:lnSpc>
                  <a:spcPts val="2016"/>
                </a:lnSpc>
                <a:buFont typeface="Arial"/>
                <a:buChar char="•"/>
              </a:pPr>
              <a:r>
                <a:rPr lang="en-US" sz="1800">
                  <a:solidFill>
                    <a:srgbClr val="000000"/>
                  </a:solidFill>
                  <a:latin typeface="Open Sans"/>
                  <a:ea typeface="Open Sans"/>
                  <a:cs typeface="Open Sans"/>
                  <a:sym typeface="Open Sans"/>
                </a:rPr>
                <a:t>Buat Bar Plot</a:t>
              </a:r>
            </a:p>
            <a:p>
              <a:pPr algn="just" marL="777240" indent="-259080" lvl="2">
                <a:lnSpc>
                  <a:spcPts val="2016"/>
                </a:lnSpc>
                <a:buFont typeface="Arial"/>
                <a:buChar char="⚬"/>
              </a:pPr>
              <a:r>
                <a:rPr lang="en-US" sz="1800">
                  <a:solidFill>
                    <a:srgbClr val="000000"/>
                  </a:solidFill>
                  <a:latin typeface="Open Sans"/>
                  <a:ea typeface="Open Sans"/>
                  <a:cs typeface="Open Sans"/>
                  <a:sym typeface="Open Sans"/>
                </a:rPr>
                <a:t>sns.barplot(): Membuat grafik batang untuk membandingkan rata-rata penjualan weekdays dan weekends per bulan.</a:t>
              </a:r>
            </a:p>
            <a:p>
              <a:pPr algn="just" marL="777240" indent="-259080" lvl="2">
                <a:lnSpc>
                  <a:spcPts val="2016"/>
                </a:lnSpc>
                <a:buFont typeface="Arial"/>
                <a:buChar char="⚬"/>
              </a:pPr>
              <a:r>
                <a:rPr lang="en-US" sz="1800">
                  <a:solidFill>
                    <a:srgbClr val="000000"/>
                  </a:solidFill>
                  <a:latin typeface="Open Sans"/>
                  <a:ea typeface="Open Sans"/>
                  <a:cs typeface="Open Sans"/>
                  <a:sym typeface="Open Sans"/>
                </a:rPr>
                <a:t>data=monthly_avg.melt(...): Mengubah format data agar dapat digunakan dengan sns.barplot() (melting data).</a:t>
              </a:r>
            </a:p>
            <a:p>
              <a:pPr algn="just" marL="388620" indent="-194310" lvl="1">
                <a:lnSpc>
                  <a:spcPts val="2016"/>
                </a:lnSpc>
                <a:buFont typeface="Arial"/>
                <a:buChar char="•"/>
              </a:pPr>
              <a:r>
                <a:rPr lang="en-US" sz="1800">
                  <a:solidFill>
                    <a:srgbClr val="000000"/>
                  </a:solidFill>
                  <a:latin typeface="Open Sans"/>
                  <a:ea typeface="Open Sans"/>
                  <a:cs typeface="Open Sans"/>
                  <a:sym typeface="Open Sans"/>
                </a:rPr>
                <a:t>Tambahkan Judul dan Label</a:t>
              </a:r>
            </a:p>
            <a:p>
              <a:pPr algn="just" marL="777240" indent="-259080" lvl="2">
                <a:lnSpc>
                  <a:spcPts val="2016"/>
                </a:lnSpc>
                <a:buFont typeface="Arial"/>
                <a:buChar char="⚬"/>
              </a:pPr>
              <a:r>
                <a:rPr lang="en-US" sz="1800">
                  <a:solidFill>
                    <a:srgbClr val="000000"/>
                  </a:solidFill>
                  <a:latin typeface="Open Sans"/>
                  <a:ea typeface="Open Sans"/>
                  <a:cs typeface="Open Sans"/>
                  <a:sym typeface="Open Sans"/>
                </a:rPr>
                <a:t>plt.title(): Menambahkan judul pada grafik.</a:t>
              </a:r>
            </a:p>
            <a:p>
              <a:pPr algn="just" marL="777240" indent="-259080" lvl="2">
                <a:lnSpc>
                  <a:spcPts val="2016"/>
                </a:lnSpc>
                <a:buFont typeface="Arial"/>
                <a:buChar char="⚬"/>
              </a:pPr>
              <a:r>
                <a:rPr lang="en-US" sz="1800">
                  <a:solidFill>
                    <a:srgbClr val="000000"/>
                  </a:solidFill>
                  <a:latin typeface="Open Sans"/>
                  <a:ea typeface="Open Sans"/>
                  <a:cs typeface="Open Sans"/>
                  <a:sym typeface="Open Sans"/>
                </a:rPr>
                <a:t>plt.ylabel(), plt.xlabel(): Menambahkan label pada sumbu Y dan X.</a:t>
              </a:r>
            </a:p>
            <a:p>
              <a:pPr algn="just" marL="388620" indent="-194310" lvl="1">
                <a:lnSpc>
                  <a:spcPts val="2016"/>
                </a:lnSpc>
                <a:buFont typeface="Arial"/>
                <a:buChar char="•"/>
              </a:pPr>
              <a:r>
                <a:rPr lang="en-US" sz="1800">
                  <a:solidFill>
                    <a:srgbClr val="000000"/>
                  </a:solidFill>
                  <a:latin typeface="Open Sans"/>
                  <a:ea typeface="Open Sans"/>
                  <a:cs typeface="Open Sans"/>
                  <a:sym typeface="Open Sans"/>
                </a:rPr>
                <a:t>Menampilkan Grafik</a:t>
              </a:r>
            </a:p>
            <a:p>
              <a:pPr algn="just" marL="777240" indent="-259080" lvl="2">
                <a:lnSpc>
                  <a:spcPts val="2016"/>
                </a:lnSpc>
                <a:buFont typeface="Arial"/>
                <a:buChar char="⚬"/>
              </a:pPr>
              <a:r>
                <a:rPr lang="en-US" sz="1800">
                  <a:solidFill>
                    <a:srgbClr val="000000"/>
                  </a:solidFill>
                  <a:latin typeface="Open Sans"/>
                  <a:ea typeface="Open Sans"/>
                  <a:cs typeface="Open Sans"/>
                  <a:sym typeface="Open Sans"/>
                </a:rPr>
                <a:t>plt.show(): Menampilkan grafik yang telah dibuat.</a:t>
              </a:r>
            </a:p>
          </p:txBody>
        </p:sp>
      </p:grpSp>
      <p:sp>
        <p:nvSpPr>
          <p:cNvPr name="Freeform 11" id="11"/>
          <p:cNvSpPr/>
          <p:nvPr/>
        </p:nvSpPr>
        <p:spPr>
          <a:xfrm flipH="false" flipV="false" rot="0">
            <a:off x="1530044" y="3792549"/>
            <a:ext cx="9290121" cy="3147029"/>
          </a:xfrm>
          <a:custGeom>
            <a:avLst/>
            <a:gdLst/>
            <a:ahLst/>
            <a:cxnLst/>
            <a:rect r="r" b="b" t="t" l="l"/>
            <a:pathLst>
              <a:path h="3147029" w="9290121">
                <a:moveTo>
                  <a:pt x="0" y="0"/>
                </a:moveTo>
                <a:lnTo>
                  <a:pt x="9290121" y="0"/>
                </a:lnTo>
                <a:lnTo>
                  <a:pt x="9290121" y="3147029"/>
                </a:lnTo>
                <a:lnTo>
                  <a:pt x="0" y="3147029"/>
                </a:lnTo>
                <a:lnTo>
                  <a:pt x="0" y="0"/>
                </a:lnTo>
                <a:close/>
              </a:path>
            </a:pathLst>
          </a:custGeom>
          <a:blipFill>
            <a:blip r:embed="rId11"/>
            <a:stretch>
              <a:fillRect l="0" t="0" r="0" b="0"/>
            </a:stretch>
          </a:blipFill>
        </p:spPr>
      </p:sp>
      <p:sp>
        <p:nvSpPr>
          <p:cNvPr name="TextBox 12" id="12"/>
          <p:cNvSpPr txBox="true"/>
          <p:nvPr/>
        </p:nvSpPr>
        <p:spPr>
          <a:xfrm rot="0">
            <a:off x="1530044" y="653415"/>
            <a:ext cx="6773755" cy="741045"/>
          </a:xfrm>
          <a:prstGeom prst="rect">
            <a:avLst/>
          </a:prstGeom>
        </p:spPr>
        <p:txBody>
          <a:bodyPr anchor="t" rtlCol="false" tIns="0" lIns="0" bIns="0" rIns="0">
            <a:spAutoFit/>
          </a:bodyPr>
          <a:lstStyle/>
          <a:p>
            <a:pPr algn="l">
              <a:lnSpc>
                <a:spcPts val="4800"/>
              </a:lnSpc>
            </a:pPr>
            <a:r>
              <a:rPr lang="en-US" sz="4800">
                <a:solidFill>
                  <a:srgbClr val="5383FF"/>
                </a:solidFill>
                <a:latin typeface="Impact"/>
                <a:ea typeface="Impact"/>
                <a:cs typeface="Impact"/>
                <a:sym typeface="Impact"/>
              </a:rPr>
              <a:t>CODE PROBLEM - 4.1</a:t>
            </a:r>
          </a:p>
        </p:txBody>
      </p:sp>
      <p:sp>
        <p:nvSpPr>
          <p:cNvPr name="TextBox 13" id="13"/>
          <p:cNvSpPr txBox="true"/>
          <p:nvPr/>
        </p:nvSpPr>
        <p:spPr>
          <a:xfrm rot="0">
            <a:off x="1530044" y="1610689"/>
            <a:ext cx="4868129" cy="315595"/>
          </a:xfrm>
          <a:prstGeom prst="rect">
            <a:avLst/>
          </a:prstGeom>
        </p:spPr>
        <p:txBody>
          <a:bodyPr anchor="t" rtlCol="false" tIns="0" lIns="0" bIns="0" rIns="0">
            <a:spAutoFit/>
          </a:bodyPr>
          <a:lstStyle/>
          <a:p>
            <a:pPr algn="just">
              <a:lnSpc>
                <a:spcPts val="2300"/>
              </a:lnSpc>
            </a:pPr>
            <a:r>
              <a:rPr lang="en-US" sz="2300" b="true">
                <a:solidFill>
                  <a:srgbClr val="34A83C"/>
                </a:solidFill>
                <a:latin typeface="Glacial Indifference Bold"/>
                <a:ea typeface="Glacial Indifference Bold"/>
                <a:cs typeface="Glacial Indifference Bold"/>
                <a:sym typeface="Glacial Indifference Bold"/>
              </a:rPr>
              <a:t>Problem Approach</a:t>
            </a:r>
          </a:p>
        </p:txBody>
      </p:sp>
      <p:sp>
        <p:nvSpPr>
          <p:cNvPr name="TextBox 14" id="14"/>
          <p:cNvSpPr txBox="true"/>
          <p:nvPr/>
        </p:nvSpPr>
        <p:spPr>
          <a:xfrm rot="0">
            <a:off x="1530044" y="1907234"/>
            <a:ext cx="16084820" cy="1007745"/>
          </a:xfrm>
          <a:prstGeom prst="rect">
            <a:avLst/>
          </a:prstGeom>
        </p:spPr>
        <p:txBody>
          <a:bodyPr anchor="t" rtlCol="false" tIns="0" lIns="0" bIns="0" rIns="0">
            <a:spAutoFit/>
          </a:bodyPr>
          <a:lstStyle/>
          <a:p>
            <a:pPr algn="just">
              <a:lnSpc>
                <a:spcPts val="2700"/>
              </a:lnSpc>
            </a:pPr>
            <a:r>
              <a:rPr lang="en-US" sz="1800">
                <a:solidFill>
                  <a:srgbClr val="0A0147"/>
                </a:solidFill>
                <a:latin typeface="Open Sans"/>
                <a:ea typeface="Open Sans"/>
                <a:cs typeface="Open Sans"/>
                <a:sym typeface="Open Sans"/>
              </a:rPr>
              <a:t>Visualisasi akan digunakan untuk membandingkan rata-rata penjualan harian antara weekdays dan weekends di bulan Oktober hingga Desember 2022. Grafik batang (bar plot) akan menampilkan perbandingan ini untuk setiap bulan dengan warna yang berbeda untuk weekdays dan weekends, untuk mempermudah analisis perbandingan.</a:t>
            </a:r>
          </a:p>
        </p:txBody>
      </p:sp>
      <p:sp>
        <p:nvSpPr>
          <p:cNvPr name="TextBox 15" id="15"/>
          <p:cNvSpPr txBox="true"/>
          <p:nvPr/>
        </p:nvSpPr>
        <p:spPr>
          <a:xfrm rot="0">
            <a:off x="1530044" y="3476954"/>
            <a:ext cx="4868129" cy="315595"/>
          </a:xfrm>
          <a:prstGeom prst="rect">
            <a:avLst/>
          </a:prstGeom>
        </p:spPr>
        <p:txBody>
          <a:bodyPr anchor="t" rtlCol="false" tIns="0" lIns="0" bIns="0" rIns="0">
            <a:spAutoFit/>
          </a:bodyPr>
          <a:lstStyle/>
          <a:p>
            <a:pPr algn="just">
              <a:lnSpc>
                <a:spcPts val="2300"/>
              </a:lnSpc>
            </a:pPr>
            <a:r>
              <a:rPr lang="en-US" sz="2300" b="true">
                <a:solidFill>
                  <a:srgbClr val="34A83C"/>
                </a:solidFill>
                <a:latin typeface="Glacial Indifference Bold"/>
                <a:ea typeface="Glacial Indifference Bold"/>
                <a:cs typeface="Glacial Indifference Bold"/>
                <a:sym typeface="Glacial Indifference Bold"/>
              </a:rPr>
              <a:t>Visualization</a:t>
            </a:r>
          </a:p>
        </p:txBody>
      </p:sp>
      <p:sp>
        <p:nvSpPr>
          <p:cNvPr name="TextBox 16" id="16"/>
          <p:cNvSpPr txBox="true"/>
          <p:nvPr/>
        </p:nvSpPr>
        <p:spPr>
          <a:xfrm rot="0">
            <a:off x="959136" y="9638313"/>
            <a:ext cx="4868129" cy="315595"/>
          </a:xfrm>
          <a:prstGeom prst="rect">
            <a:avLst/>
          </a:prstGeom>
        </p:spPr>
        <p:txBody>
          <a:bodyPr anchor="t" rtlCol="false" tIns="0" lIns="0" bIns="0" rIns="0">
            <a:spAutoFit/>
          </a:bodyPr>
          <a:lstStyle/>
          <a:p>
            <a:pPr algn="just">
              <a:lnSpc>
                <a:spcPts val="2300"/>
              </a:lnSpc>
            </a:pPr>
            <a:r>
              <a:rPr lang="en-US" sz="2300" b="true">
                <a:solidFill>
                  <a:srgbClr val="34A83C"/>
                </a:solidFill>
                <a:latin typeface="Glacial Indifference Bold"/>
                <a:ea typeface="Glacial Indifference Bold"/>
                <a:cs typeface="Glacial Indifference Bold"/>
                <a:sym typeface="Glacial Indifference Bold"/>
              </a:rPr>
              <a:t>Final Project Python Kelompok B4</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8648" r="0" b="-58070"/>
            </a:stretch>
          </a:blipFill>
        </p:spPr>
      </p:sp>
      <p:sp>
        <p:nvSpPr>
          <p:cNvPr name="Freeform 3" id="3"/>
          <p:cNvSpPr/>
          <p:nvPr/>
        </p:nvSpPr>
        <p:spPr>
          <a:xfrm flipH="false" flipV="false" rot="0">
            <a:off x="15984335" y="0"/>
            <a:ext cx="1274965" cy="637482"/>
          </a:xfrm>
          <a:custGeom>
            <a:avLst/>
            <a:gdLst/>
            <a:ahLst/>
            <a:cxnLst/>
            <a:rect r="r" b="b" t="t" l="l"/>
            <a:pathLst>
              <a:path h="637482" w="1274965">
                <a:moveTo>
                  <a:pt x="0" y="0"/>
                </a:moveTo>
                <a:lnTo>
                  <a:pt x="1274965" y="0"/>
                </a:lnTo>
                <a:lnTo>
                  <a:pt x="1274965" y="637482"/>
                </a:lnTo>
                <a:lnTo>
                  <a:pt x="0" y="63748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6399377" y="8579596"/>
            <a:ext cx="2430974" cy="2404454"/>
          </a:xfrm>
          <a:custGeom>
            <a:avLst/>
            <a:gdLst/>
            <a:ahLst/>
            <a:cxnLst/>
            <a:rect r="r" b="b" t="t" l="l"/>
            <a:pathLst>
              <a:path h="2404454" w="2430974">
                <a:moveTo>
                  <a:pt x="0" y="0"/>
                </a:moveTo>
                <a:lnTo>
                  <a:pt x="2430974" y="0"/>
                </a:lnTo>
                <a:lnTo>
                  <a:pt x="2430974" y="2404454"/>
                </a:lnTo>
                <a:lnTo>
                  <a:pt x="0" y="240445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9144000" y="9432348"/>
            <a:ext cx="1551702" cy="1551702"/>
          </a:xfrm>
          <a:custGeom>
            <a:avLst/>
            <a:gdLst/>
            <a:ahLst/>
            <a:cxnLst/>
            <a:rect r="r" b="b" t="t" l="l"/>
            <a:pathLst>
              <a:path h="1551702" w="1551702">
                <a:moveTo>
                  <a:pt x="0" y="0"/>
                </a:moveTo>
                <a:lnTo>
                  <a:pt x="1551702" y="0"/>
                </a:lnTo>
                <a:lnTo>
                  <a:pt x="1551702" y="1551702"/>
                </a:lnTo>
                <a:lnTo>
                  <a:pt x="0" y="155170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742758" y="736922"/>
            <a:ext cx="571884" cy="583555"/>
          </a:xfrm>
          <a:custGeom>
            <a:avLst/>
            <a:gdLst/>
            <a:ahLst/>
            <a:cxnLst/>
            <a:rect r="r" b="b" t="t" l="l"/>
            <a:pathLst>
              <a:path h="583555" w="571884">
                <a:moveTo>
                  <a:pt x="0" y="0"/>
                </a:moveTo>
                <a:lnTo>
                  <a:pt x="571884" y="0"/>
                </a:lnTo>
                <a:lnTo>
                  <a:pt x="571884" y="583556"/>
                </a:lnTo>
                <a:lnTo>
                  <a:pt x="0" y="583556"/>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grpSp>
        <p:nvGrpSpPr>
          <p:cNvPr name="Group 7" id="7"/>
          <p:cNvGrpSpPr/>
          <p:nvPr/>
        </p:nvGrpSpPr>
        <p:grpSpPr>
          <a:xfrm rot="0">
            <a:off x="9919851" y="2112582"/>
            <a:ext cx="7623441" cy="5785537"/>
            <a:chOff x="0" y="0"/>
            <a:chExt cx="2007820" cy="1523763"/>
          </a:xfrm>
        </p:grpSpPr>
        <p:sp>
          <p:nvSpPr>
            <p:cNvPr name="Freeform 8" id="8"/>
            <p:cNvSpPr/>
            <p:nvPr/>
          </p:nvSpPr>
          <p:spPr>
            <a:xfrm flipH="false" flipV="false" rot="0">
              <a:off x="0" y="0"/>
              <a:ext cx="2007820" cy="1523763"/>
            </a:xfrm>
            <a:custGeom>
              <a:avLst/>
              <a:gdLst/>
              <a:ahLst/>
              <a:cxnLst/>
              <a:rect r="r" b="b" t="t" l="l"/>
              <a:pathLst>
                <a:path h="1523763" w="2007820">
                  <a:moveTo>
                    <a:pt x="30466" y="0"/>
                  </a:moveTo>
                  <a:lnTo>
                    <a:pt x="1977354" y="0"/>
                  </a:lnTo>
                  <a:cubicBezTo>
                    <a:pt x="1994180" y="0"/>
                    <a:pt x="2007820" y="13640"/>
                    <a:pt x="2007820" y="30466"/>
                  </a:cubicBezTo>
                  <a:lnTo>
                    <a:pt x="2007820" y="1493297"/>
                  </a:lnTo>
                  <a:cubicBezTo>
                    <a:pt x="2007820" y="1510123"/>
                    <a:pt x="1994180" y="1523763"/>
                    <a:pt x="1977354" y="1523763"/>
                  </a:cubicBezTo>
                  <a:lnTo>
                    <a:pt x="30466" y="1523763"/>
                  </a:lnTo>
                  <a:cubicBezTo>
                    <a:pt x="13640" y="1523763"/>
                    <a:pt x="0" y="1510123"/>
                    <a:pt x="0" y="1493297"/>
                  </a:cubicBezTo>
                  <a:lnTo>
                    <a:pt x="0" y="30466"/>
                  </a:lnTo>
                  <a:cubicBezTo>
                    <a:pt x="0" y="13640"/>
                    <a:pt x="13640" y="0"/>
                    <a:pt x="30466" y="0"/>
                  </a:cubicBezTo>
                  <a:close/>
                </a:path>
              </a:pathLst>
            </a:custGeom>
            <a:solidFill>
              <a:srgbClr val="F6F6F5"/>
            </a:solidFill>
          </p:spPr>
        </p:sp>
        <p:sp>
          <p:nvSpPr>
            <p:cNvPr name="TextBox 9" id="9"/>
            <p:cNvSpPr txBox="true"/>
            <p:nvPr/>
          </p:nvSpPr>
          <p:spPr>
            <a:xfrm>
              <a:off x="0" y="38100"/>
              <a:ext cx="2007820" cy="1485663"/>
            </a:xfrm>
            <a:prstGeom prst="rect">
              <a:avLst/>
            </a:prstGeom>
          </p:spPr>
          <p:txBody>
            <a:bodyPr anchor="ctr" rtlCol="false" tIns="254000" lIns="254000" bIns="254000" rIns="254000"/>
            <a:lstStyle/>
            <a:p>
              <a:pPr algn="just">
                <a:lnSpc>
                  <a:spcPts val="1800"/>
                </a:lnSpc>
              </a:pPr>
              <a:r>
                <a:rPr lang="en-US" sz="1800">
                  <a:solidFill>
                    <a:srgbClr val="000000"/>
                  </a:solidFill>
                  <a:latin typeface="Open Sans"/>
                  <a:ea typeface="Open Sans"/>
                  <a:cs typeface="Open Sans"/>
                  <a:sym typeface="Open Sans"/>
                </a:rPr>
                <a:t>Penjelasan Berdasarkan Bulan:</a:t>
              </a:r>
            </a:p>
            <a:p>
              <a:pPr algn="just" marL="388620" indent="-194310" lvl="1">
                <a:lnSpc>
                  <a:spcPts val="1800"/>
                </a:lnSpc>
                <a:buFont typeface="Arial"/>
                <a:buChar char="•"/>
              </a:pPr>
              <a:r>
                <a:rPr lang="en-US" sz="1800">
                  <a:solidFill>
                    <a:srgbClr val="000000"/>
                  </a:solidFill>
                  <a:latin typeface="Open Sans"/>
                  <a:ea typeface="Open Sans"/>
                  <a:cs typeface="Open Sans"/>
                  <a:sym typeface="Open Sans"/>
                </a:rPr>
                <a:t>Oktober: Penjualan pada hari kerja (weekdays) jauh lebih tinggi dibandingkan akhir pekan (weekends), dengan selisih 240,430.20 atau -27.49% lebih rendah pada weekends.</a:t>
              </a:r>
            </a:p>
            <a:p>
              <a:pPr algn="just" marL="388620" indent="-194310" lvl="1">
                <a:lnSpc>
                  <a:spcPts val="1800"/>
                </a:lnSpc>
                <a:buFont typeface="Arial"/>
                <a:buChar char="•"/>
              </a:pPr>
              <a:r>
                <a:rPr lang="en-US" sz="1800">
                  <a:solidFill>
                    <a:srgbClr val="000000"/>
                  </a:solidFill>
                  <a:latin typeface="Open Sans"/>
                  <a:ea typeface="Open Sans"/>
                  <a:cs typeface="Open Sans"/>
                  <a:sym typeface="Open Sans"/>
                </a:rPr>
                <a:t>November: Perbedaan antara weekdays dan weekends jauh lebih kecil. Rata-rata penjualan pada weekdays sedikit lebih tinggi daripada weekends, dengan selisih 34,067.79 atau -5.31%.</a:t>
              </a:r>
            </a:p>
            <a:p>
              <a:pPr algn="just" marL="388620" indent="-194310" lvl="1">
                <a:lnSpc>
                  <a:spcPts val="1800"/>
                </a:lnSpc>
                <a:buFont typeface="Arial"/>
                <a:buChar char="•"/>
              </a:pPr>
              <a:r>
                <a:rPr lang="en-US" sz="1800">
                  <a:solidFill>
                    <a:srgbClr val="000000"/>
                  </a:solidFill>
                  <a:latin typeface="Open Sans"/>
                  <a:ea typeface="Open Sans"/>
                  <a:cs typeface="Open Sans"/>
                  <a:sym typeface="Open Sans"/>
                </a:rPr>
                <a:t>Desember: Desember menunjukkan perbedaan terbesar. Penjualan weekdays jauh lebih tinggi daripada weekends dengan selisih 402,974.89 atau -49.53%. Penurunan penjualan pada weekends di bulan ini sangat signifikan, sekitar 49.53% lebih rendah dibandingkan hari kerja.</a:t>
              </a:r>
            </a:p>
            <a:p>
              <a:pPr algn="just">
                <a:lnSpc>
                  <a:spcPts val="1800"/>
                </a:lnSpc>
              </a:pPr>
            </a:p>
            <a:p>
              <a:pPr algn="just">
                <a:lnSpc>
                  <a:spcPts val="1800"/>
                </a:lnSpc>
              </a:pPr>
              <a:r>
                <a:rPr lang="en-US" sz="1800">
                  <a:solidFill>
                    <a:srgbClr val="000000"/>
                  </a:solidFill>
                  <a:latin typeface="Open Sans"/>
                  <a:ea typeface="Open Sans"/>
                  <a:cs typeface="Open Sans"/>
                  <a:sym typeface="Open Sans"/>
                </a:rPr>
                <a:t>Kesimpulan:</a:t>
              </a:r>
            </a:p>
            <a:p>
              <a:pPr algn="just" marL="388620" indent="-194310" lvl="1">
                <a:lnSpc>
                  <a:spcPts val="1800"/>
                </a:lnSpc>
                <a:buFont typeface="Arial"/>
                <a:buChar char="•"/>
              </a:pPr>
              <a:r>
                <a:rPr lang="en-US" sz="1800">
                  <a:solidFill>
                    <a:srgbClr val="000000"/>
                  </a:solidFill>
                  <a:latin typeface="Open Sans"/>
                  <a:ea typeface="Open Sans"/>
                  <a:cs typeface="Open Sans"/>
                  <a:sym typeface="Open Sans"/>
                </a:rPr>
                <a:t>Secara umum, penjualan pada hari kerja (weekdays) lebih tinggi dibandingkan dengan akhir pekan (weekends) di ketiga bulan tersebut, dengan Oktober dan Desember menunjukkan perbedaan yang lebih besar.</a:t>
              </a:r>
            </a:p>
            <a:p>
              <a:pPr algn="just" marL="388620" indent="-194310" lvl="1">
                <a:lnSpc>
                  <a:spcPts val="1800"/>
                </a:lnSpc>
                <a:buFont typeface="Arial"/>
                <a:buChar char="•"/>
              </a:pPr>
              <a:r>
                <a:rPr lang="en-US" sz="1800">
                  <a:solidFill>
                    <a:srgbClr val="000000"/>
                  </a:solidFill>
                  <a:latin typeface="Open Sans"/>
                  <a:ea typeface="Open Sans"/>
                  <a:cs typeface="Open Sans"/>
                  <a:sym typeface="Open Sans"/>
                </a:rPr>
                <a:t>Hal ini dapat mengindikasikan bahwa konsumen lebih cenderung berbelanja pada hari kerja daripada pada akhir pekan, atau mungkin dipengaruhi oleh faktor lain seperti promosi atau jenis produk yang lebih sering dibeli di hari kerja.</a:t>
              </a:r>
            </a:p>
            <a:p>
              <a:pPr algn="just">
                <a:lnSpc>
                  <a:spcPts val="1800"/>
                </a:lnSpc>
              </a:pPr>
            </a:p>
          </p:txBody>
        </p:sp>
      </p:grpSp>
      <p:sp>
        <p:nvSpPr>
          <p:cNvPr name="Freeform 10" id="10"/>
          <p:cNvSpPr/>
          <p:nvPr/>
        </p:nvSpPr>
        <p:spPr>
          <a:xfrm flipH="false" flipV="false" rot="0">
            <a:off x="1530044" y="8016767"/>
            <a:ext cx="7757490" cy="1279986"/>
          </a:xfrm>
          <a:custGeom>
            <a:avLst/>
            <a:gdLst/>
            <a:ahLst/>
            <a:cxnLst/>
            <a:rect r="r" b="b" t="t" l="l"/>
            <a:pathLst>
              <a:path h="1279986" w="7757490">
                <a:moveTo>
                  <a:pt x="0" y="0"/>
                </a:moveTo>
                <a:lnTo>
                  <a:pt x="7757489" y="0"/>
                </a:lnTo>
                <a:lnTo>
                  <a:pt x="7757489" y="1279986"/>
                </a:lnTo>
                <a:lnTo>
                  <a:pt x="0" y="1279986"/>
                </a:lnTo>
                <a:lnTo>
                  <a:pt x="0" y="0"/>
                </a:lnTo>
                <a:close/>
              </a:path>
            </a:pathLst>
          </a:custGeom>
          <a:blipFill>
            <a:blip r:embed="rId11"/>
            <a:stretch>
              <a:fillRect l="0" t="0" r="0" b="0"/>
            </a:stretch>
          </a:blipFill>
        </p:spPr>
      </p:sp>
      <p:sp>
        <p:nvSpPr>
          <p:cNvPr name="Freeform 11" id="11"/>
          <p:cNvSpPr/>
          <p:nvPr/>
        </p:nvSpPr>
        <p:spPr>
          <a:xfrm flipH="false" flipV="false" rot="0">
            <a:off x="1530044" y="1940497"/>
            <a:ext cx="7757490" cy="5876246"/>
          </a:xfrm>
          <a:custGeom>
            <a:avLst/>
            <a:gdLst/>
            <a:ahLst/>
            <a:cxnLst/>
            <a:rect r="r" b="b" t="t" l="l"/>
            <a:pathLst>
              <a:path h="5876246" w="7757490">
                <a:moveTo>
                  <a:pt x="0" y="0"/>
                </a:moveTo>
                <a:lnTo>
                  <a:pt x="7757489" y="0"/>
                </a:lnTo>
                <a:lnTo>
                  <a:pt x="7757489" y="5876245"/>
                </a:lnTo>
                <a:lnTo>
                  <a:pt x="0" y="5876245"/>
                </a:lnTo>
                <a:lnTo>
                  <a:pt x="0" y="0"/>
                </a:lnTo>
                <a:close/>
              </a:path>
            </a:pathLst>
          </a:custGeom>
          <a:blipFill>
            <a:blip r:embed="rId12"/>
            <a:stretch>
              <a:fillRect l="0" t="0" r="0" b="0"/>
            </a:stretch>
          </a:blipFill>
          <a:ln w="38100" cap="rnd">
            <a:solidFill>
              <a:srgbClr val="34A83C"/>
            </a:solidFill>
            <a:prstDash val="lgDash"/>
            <a:round/>
          </a:ln>
        </p:spPr>
      </p:sp>
      <p:sp>
        <p:nvSpPr>
          <p:cNvPr name="TextBox 12" id="12"/>
          <p:cNvSpPr txBox="true"/>
          <p:nvPr/>
        </p:nvSpPr>
        <p:spPr>
          <a:xfrm rot="0">
            <a:off x="1530044" y="653415"/>
            <a:ext cx="6773755" cy="741045"/>
          </a:xfrm>
          <a:prstGeom prst="rect">
            <a:avLst/>
          </a:prstGeom>
        </p:spPr>
        <p:txBody>
          <a:bodyPr anchor="t" rtlCol="false" tIns="0" lIns="0" bIns="0" rIns="0">
            <a:spAutoFit/>
          </a:bodyPr>
          <a:lstStyle/>
          <a:p>
            <a:pPr algn="l">
              <a:lnSpc>
                <a:spcPts val="4800"/>
              </a:lnSpc>
            </a:pPr>
            <a:r>
              <a:rPr lang="en-US" sz="4800">
                <a:solidFill>
                  <a:srgbClr val="5383FF"/>
                </a:solidFill>
                <a:latin typeface="Impact"/>
                <a:ea typeface="Impact"/>
                <a:cs typeface="Impact"/>
                <a:sym typeface="Impact"/>
              </a:rPr>
              <a:t>RESULT PROBLEM - 4.1</a:t>
            </a:r>
          </a:p>
        </p:txBody>
      </p:sp>
      <p:sp>
        <p:nvSpPr>
          <p:cNvPr name="TextBox 13" id="13"/>
          <p:cNvSpPr txBox="true"/>
          <p:nvPr/>
        </p:nvSpPr>
        <p:spPr>
          <a:xfrm rot="0">
            <a:off x="1530044" y="1634427"/>
            <a:ext cx="4868129" cy="306070"/>
          </a:xfrm>
          <a:prstGeom prst="rect">
            <a:avLst/>
          </a:prstGeom>
        </p:spPr>
        <p:txBody>
          <a:bodyPr anchor="t" rtlCol="false" tIns="0" lIns="0" bIns="0" rIns="0">
            <a:spAutoFit/>
          </a:bodyPr>
          <a:lstStyle/>
          <a:p>
            <a:pPr algn="just">
              <a:lnSpc>
                <a:spcPts val="2300"/>
              </a:lnSpc>
            </a:pPr>
            <a:r>
              <a:rPr lang="en-US" sz="2300" b="true">
                <a:solidFill>
                  <a:srgbClr val="34A83C"/>
                </a:solidFill>
                <a:latin typeface="Open Sans Bold"/>
                <a:ea typeface="Open Sans Bold"/>
                <a:cs typeface="Open Sans Bold"/>
                <a:sym typeface="Open Sans Bold"/>
              </a:rPr>
              <a:t>Output</a:t>
            </a:r>
          </a:p>
        </p:txBody>
      </p:sp>
      <p:sp>
        <p:nvSpPr>
          <p:cNvPr name="TextBox 14" id="14"/>
          <p:cNvSpPr txBox="true"/>
          <p:nvPr/>
        </p:nvSpPr>
        <p:spPr>
          <a:xfrm rot="0">
            <a:off x="959136" y="9638313"/>
            <a:ext cx="4868129" cy="315595"/>
          </a:xfrm>
          <a:prstGeom prst="rect">
            <a:avLst/>
          </a:prstGeom>
        </p:spPr>
        <p:txBody>
          <a:bodyPr anchor="t" rtlCol="false" tIns="0" lIns="0" bIns="0" rIns="0">
            <a:spAutoFit/>
          </a:bodyPr>
          <a:lstStyle/>
          <a:p>
            <a:pPr algn="just">
              <a:lnSpc>
                <a:spcPts val="2300"/>
              </a:lnSpc>
            </a:pPr>
            <a:r>
              <a:rPr lang="en-US" sz="2300" b="true">
                <a:solidFill>
                  <a:srgbClr val="34A83C"/>
                </a:solidFill>
                <a:latin typeface="Glacial Indifference Bold"/>
                <a:ea typeface="Glacial Indifference Bold"/>
                <a:cs typeface="Glacial Indifference Bold"/>
                <a:sym typeface="Glacial Indifference Bold"/>
              </a:rPr>
              <a:t>Final Project Python Kelompok B4</a:t>
            </a:r>
          </a:p>
        </p:txBody>
      </p:sp>
      <p:sp>
        <p:nvSpPr>
          <p:cNvPr name="TextBox 15" id="15"/>
          <p:cNvSpPr txBox="true"/>
          <p:nvPr/>
        </p:nvSpPr>
        <p:spPr>
          <a:xfrm rot="0">
            <a:off x="9919851" y="1806512"/>
            <a:ext cx="4868129" cy="306070"/>
          </a:xfrm>
          <a:prstGeom prst="rect">
            <a:avLst/>
          </a:prstGeom>
        </p:spPr>
        <p:txBody>
          <a:bodyPr anchor="t" rtlCol="false" tIns="0" lIns="0" bIns="0" rIns="0">
            <a:spAutoFit/>
          </a:bodyPr>
          <a:lstStyle/>
          <a:p>
            <a:pPr algn="just">
              <a:lnSpc>
                <a:spcPts val="2300"/>
              </a:lnSpc>
            </a:pPr>
            <a:r>
              <a:rPr lang="en-US" sz="2300" b="true">
                <a:solidFill>
                  <a:srgbClr val="34A83C"/>
                </a:solidFill>
                <a:latin typeface="Open Sans Bold"/>
                <a:ea typeface="Open Sans Bold"/>
                <a:cs typeface="Open Sans Bold"/>
                <a:sym typeface="Open Sans Bold"/>
              </a:rPr>
              <a:t>Insight</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8648" r="0" b="-58070"/>
            </a:stretch>
          </a:blipFill>
        </p:spPr>
      </p:sp>
      <p:sp>
        <p:nvSpPr>
          <p:cNvPr name="Freeform 3" id="3"/>
          <p:cNvSpPr/>
          <p:nvPr/>
        </p:nvSpPr>
        <p:spPr>
          <a:xfrm flipH="false" flipV="false" rot="0">
            <a:off x="15984335" y="0"/>
            <a:ext cx="1274965" cy="637482"/>
          </a:xfrm>
          <a:custGeom>
            <a:avLst/>
            <a:gdLst/>
            <a:ahLst/>
            <a:cxnLst/>
            <a:rect r="r" b="b" t="t" l="l"/>
            <a:pathLst>
              <a:path h="637482" w="1274965">
                <a:moveTo>
                  <a:pt x="0" y="0"/>
                </a:moveTo>
                <a:lnTo>
                  <a:pt x="1274965" y="0"/>
                </a:lnTo>
                <a:lnTo>
                  <a:pt x="1274965" y="637482"/>
                </a:lnTo>
                <a:lnTo>
                  <a:pt x="0" y="63748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6399377" y="8579596"/>
            <a:ext cx="2430974" cy="2404454"/>
          </a:xfrm>
          <a:custGeom>
            <a:avLst/>
            <a:gdLst/>
            <a:ahLst/>
            <a:cxnLst/>
            <a:rect r="r" b="b" t="t" l="l"/>
            <a:pathLst>
              <a:path h="2404454" w="2430974">
                <a:moveTo>
                  <a:pt x="0" y="0"/>
                </a:moveTo>
                <a:lnTo>
                  <a:pt x="2430974" y="0"/>
                </a:lnTo>
                <a:lnTo>
                  <a:pt x="2430974" y="2404454"/>
                </a:lnTo>
                <a:lnTo>
                  <a:pt x="0" y="240445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9144000" y="9432348"/>
            <a:ext cx="1551702" cy="1551702"/>
          </a:xfrm>
          <a:custGeom>
            <a:avLst/>
            <a:gdLst/>
            <a:ahLst/>
            <a:cxnLst/>
            <a:rect r="r" b="b" t="t" l="l"/>
            <a:pathLst>
              <a:path h="1551702" w="1551702">
                <a:moveTo>
                  <a:pt x="0" y="0"/>
                </a:moveTo>
                <a:lnTo>
                  <a:pt x="1551702" y="0"/>
                </a:lnTo>
                <a:lnTo>
                  <a:pt x="1551702" y="1551702"/>
                </a:lnTo>
                <a:lnTo>
                  <a:pt x="0" y="155170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742758" y="345705"/>
            <a:ext cx="571884" cy="583555"/>
          </a:xfrm>
          <a:custGeom>
            <a:avLst/>
            <a:gdLst/>
            <a:ahLst/>
            <a:cxnLst/>
            <a:rect r="r" b="b" t="t" l="l"/>
            <a:pathLst>
              <a:path h="583555" w="571884">
                <a:moveTo>
                  <a:pt x="0" y="0"/>
                </a:moveTo>
                <a:lnTo>
                  <a:pt x="571884" y="0"/>
                </a:lnTo>
                <a:lnTo>
                  <a:pt x="571884" y="583555"/>
                </a:lnTo>
                <a:lnTo>
                  <a:pt x="0" y="583555"/>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7" id="7"/>
          <p:cNvSpPr txBox="true"/>
          <p:nvPr/>
        </p:nvSpPr>
        <p:spPr>
          <a:xfrm rot="0">
            <a:off x="1603011" y="361637"/>
            <a:ext cx="10603604" cy="741045"/>
          </a:xfrm>
          <a:prstGeom prst="rect">
            <a:avLst/>
          </a:prstGeom>
        </p:spPr>
        <p:txBody>
          <a:bodyPr anchor="t" rtlCol="false" tIns="0" lIns="0" bIns="0" rIns="0">
            <a:spAutoFit/>
          </a:bodyPr>
          <a:lstStyle/>
          <a:p>
            <a:pPr algn="l">
              <a:lnSpc>
                <a:spcPts val="4800"/>
              </a:lnSpc>
            </a:pPr>
            <a:r>
              <a:rPr lang="en-US" sz="4800">
                <a:solidFill>
                  <a:srgbClr val="5383FF"/>
                </a:solidFill>
                <a:latin typeface="Impact"/>
                <a:ea typeface="Impact"/>
                <a:cs typeface="Impact"/>
                <a:sym typeface="Impact"/>
              </a:rPr>
              <a:t>IRECOMMENDATION PROBLEM - 4.1</a:t>
            </a:r>
          </a:p>
        </p:txBody>
      </p:sp>
      <p:sp>
        <p:nvSpPr>
          <p:cNvPr name="TextBox 8" id="8"/>
          <p:cNvSpPr txBox="true"/>
          <p:nvPr/>
        </p:nvSpPr>
        <p:spPr>
          <a:xfrm rot="0">
            <a:off x="1603011" y="1712282"/>
            <a:ext cx="14796366" cy="4855337"/>
          </a:xfrm>
          <a:prstGeom prst="rect">
            <a:avLst/>
          </a:prstGeom>
        </p:spPr>
        <p:txBody>
          <a:bodyPr anchor="t" rtlCol="false" tIns="0" lIns="0" bIns="0" rIns="0">
            <a:spAutoFit/>
          </a:bodyPr>
          <a:lstStyle/>
          <a:p>
            <a:pPr algn="just">
              <a:lnSpc>
                <a:spcPts val="2298"/>
              </a:lnSpc>
            </a:pPr>
          </a:p>
          <a:p>
            <a:pPr algn="just" marL="410209" indent="-205105" lvl="1">
              <a:lnSpc>
                <a:spcPts val="2298"/>
              </a:lnSpc>
              <a:buFont typeface="Arial"/>
              <a:buChar char="•"/>
            </a:pPr>
            <a:r>
              <a:rPr lang="en-US" sz="1899">
                <a:solidFill>
                  <a:srgbClr val="0A0147"/>
                </a:solidFill>
                <a:latin typeface="Open Sans"/>
                <a:ea typeface="Open Sans"/>
                <a:cs typeface="Open Sans"/>
                <a:sym typeface="Open Sans"/>
              </a:rPr>
              <a:t>Fo</a:t>
            </a:r>
            <a:r>
              <a:rPr lang="en-US" sz="1899">
                <a:solidFill>
                  <a:srgbClr val="0A0147"/>
                </a:solidFill>
                <a:latin typeface="Open Sans"/>
                <a:ea typeface="Open Sans"/>
                <a:cs typeface="Open Sans"/>
                <a:sym typeface="Open Sans"/>
              </a:rPr>
              <a:t>kus pada Pemasaran Weekends:</a:t>
            </a:r>
          </a:p>
          <a:p>
            <a:pPr algn="just" marL="820419" indent="-273473" lvl="2">
              <a:lnSpc>
                <a:spcPts val="2298"/>
              </a:lnSpc>
              <a:buFont typeface="Arial"/>
              <a:buChar char="⚬"/>
            </a:pPr>
            <a:r>
              <a:rPr lang="en-US" sz="1899">
                <a:solidFill>
                  <a:srgbClr val="0A0147"/>
                </a:solidFill>
                <a:latin typeface="Open Sans"/>
                <a:ea typeface="Open Sans"/>
                <a:cs typeface="Open Sans"/>
                <a:sym typeface="Open Sans"/>
              </a:rPr>
              <a:t>P</a:t>
            </a:r>
            <a:r>
              <a:rPr lang="en-US" sz="1899">
                <a:solidFill>
                  <a:srgbClr val="0A0147"/>
                </a:solidFill>
                <a:latin typeface="Open Sans"/>
                <a:ea typeface="Open Sans"/>
                <a:cs typeface="Open Sans"/>
                <a:sym typeface="Open Sans"/>
              </a:rPr>
              <a:t>erlu adanya peningkatan pemasaran yang lebih fokus pada akhir pekan, dengan menawarkan penawaran atau promo khusus untuk menarik konsumen berbelanja.</a:t>
            </a:r>
          </a:p>
          <a:p>
            <a:pPr algn="just" marL="820419" indent="-273473" lvl="2">
              <a:lnSpc>
                <a:spcPts val="2298"/>
              </a:lnSpc>
              <a:buFont typeface="Arial"/>
              <a:buChar char="⚬"/>
            </a:pPr>
            <a:r>
              <a:rPr lang="en-US" sz="1899">
                <a:solidFill>
                  <a:srgbClr val="0A0147"/>
                </a:solidFill>
                <a:latin typeface="Open Sans"/>
                <a:ea typeface="Open Sans"/>
                <a:cs typeface="Open Sans"/>
                <a:sym typeface="Open Sans"/>
              </a:rPr>
              <a:t>Bisa menciptakan “Weekend Specials” atau diskon khusus yang berlaku hanya di akhir pekan untuk mengurangi perbedaan yang signifikan antara weekdays dan weekends.</a:t>
            </a:r>
          </a:p>
          <a:p>
            <a:pPr algn="just" marL="410209" indent="-205105" lvl="1">
              <a:lnSpc>
                <a:spcPts val="2298"/>
              </a:lnSpc>
              <a:buFont typeface="Arial"/>
              <a:buChar char="•"/>
            </a:pPr>
            <a:r>
              <a:rPr lang="en-US" sz="1899">
                <a:solidFill>
                  <a:srgbClr val="0A0147"/>
                </a:solidFill>
                <a:latin typeface="Open Sans"/>
                <a:ea typeface="Open Sans"/>
                <a:cs typeface="Open Sans"/>
                <a:sym typeface="Open Sans"/>
              </a:rPr>
              <a:t>K</a:t>
            </a:r>
            <a:r>
              <a:rPr lang="en-US" sz="1899">
                <a:solidFill>
                  <a:srgbClr val="0A0147"/>
                </a:solidFill>
                <a:latin typeface="Open Sans"/>
                <a:ea typeface="Open Sans"/>
                <a:cs typeface="Open Sans"/>
                <a:sym typeface="Open Sans"/>
              </a:rPr>
              <a:t>ampanye Liburan atau Musiman di Desember:</a:t>
            </a:r>
          </a:p>
          <a:p>
            <a:pPr algn="just" marL="820419" indent="-273473" lvl="2">
              <a:lnSpc>
                <a:spcPts val="2298"/>
              </a:lnSpc>
              <a:buFont typeface="Arial"/>
              <a:buChar char="⚬"/>
            </a:pPr>
            <a:r>
              <a:rPr lang="en-US" sz="1899">
                <a:solidFill>
                  <a:srgbClr val="0A0147"/>
                </a:solidFill>
                <a:latin typeface="Open Sans"/>
                <a:ea typeface="Open Sans"/>
                <a:cs typeface="Open Sans"/>
                <a:sym typeface="Open Sans"/>
              </a:rPr>
              <a:t>Meningk</a:t>
            </a:r>
            <a:r>
              <a:rPr lang="en-US" sz="1899">
                <a:solidFill>
                  <a:srgbClr val="0A0147"/>
                </a:solidFill>
                <a:latin typeface="Open Sans"/>
                <a:ea typeface="Open Sans"/>
                <a:cs typeface="Open Sans"/>
                <a:sym typeface="Open Sans"/>
              </a:rPr>
              <a:t>atkan pemasaran khusus untuk bulan Desember dengan fokus pada strategi belanja musiman. Misalnya, mengadakan kampanye dengan tema liburan atau menawarkan paket bundling yang menarik pada akhir pekan.</a:t>
            </a:r>
          </a:p>
          <a:p>
            <a:pPr algn="just" marL="410209" indent="-205105" lvl="1">
              <a:lnSpc>
                <a:spcPts val="2298"/>
              </a:lnSpc>
              <a:buFont typeface="Arial"/>
              <a:buChar char="•"/>
            </a:pPr>
            <a:r>
              <a:rPr lang="en-US" sz="1899">
                <a:solidFill>
                  <a:srgbClr val="0A0147"/>
                </a:solidFill>
                <a:latin typeface="Open Sans"/>
                <a:ea typeface="Open Sans"/>
                <a:cs typeface="Open Sans"/>
                <a:sym typeface="Open Sans"/>
              </a:rPr>
              <a:t>A</a:t>
            </a:r>
            <a:r>
              <a:rPr lang="en-US" sz="1899">
                <a:solidFill>
                  <a:srgbClr val="0A0147"/>
                </a:solidFill>
                <a:latin typeface="Open Sans"/>
                <a:ea typeface="Open Sans"/>
                <a:cs typeface="Open Sans"/>
                <a:sym typeface="Open Sans"/>
              </a:rPr>
              <a:t>nalisis Lebih Lanjut terhadap Perilaku Konsumen:</a:t>
            </a:r>
          </a:p>
          <a:p>
            <a:pPr algn="just" marL="820419" indent="-273473" lvl="2">
              <a:lnSpc>
                <a:spcPts val="2298"/>
              </a:lnSpc>
              <a:buFont typeface="Arial"/>
              <a:buChar char="⚬"/>
            </a:pPr>
            <a:r>
              <a:rPr lang="en-US" sz="1899">
                <a:solidFill>
                  <a:srgbClr val="0A0147"/>
                </a:solidFill>
                <a:latin typeface="Open Sans"/>
                <a:ea typeface="Open Sans"/>
                <a:cs typeface="Open Sans"/>
                <a:sym typeface="Open Sans"/>
              </a:rPr>
              <a:t>Melakukan survei atau riset pasar lebih mendalam untuk memahami perubahan dalam perilaku konsumen, apakah mereka lebih suka berbelanja di weekdays karena kenyamanan atau kemudahan tertentu, atau apakah ada faktor lain yang mempengaruhi preferensi mereka.</a:t>
            </a:r>
          </a:p>
          <a:p>
            <a:pPr algn="just" marL="410209" indent="-205105" lvl="1">
              <a:lnSpc>
                <a:spcPts val="2298"/>
              </a:lnSpc>
              <a:buFont typeface="Arial"/>
              <a:buChar char="•"/>
            </a:pPr>
            <a:r>
              <a:rPr lang="en-US" sz="1899">
                <a:solidFill>
                  <a:srgbClr val="0A0147"/>
                </a:solidFill>
                <a:latin typeface="Open Sans"/>
                <a:ea typeface="Open Sans"/>
                <a:cs typeface="Open Sans"/>
                <a:sym typeface="Open Sans"/>
              </a:rPr>
              <a:t>Peningkatan Pengalaman Berbelanja di Weekdays:</a:t>
            </a:r>
          </a:p>
          <a:p>
            <a:pPr algn="just" marL="820419" indent="-273473" lvl="2">
              <a:lnSpc>
                <a:spcPts val="2298"/>
              </a:lnSpc>
              <a:buFont typeface="Arial"/>
              <a:buChar char="⚬"/>
            </a:pPr>
            <a:r>
              <a:rPr lang="en-US" sz="1899">
                <a:solidFill>
                  <a:srgbClr val="0A0147"/>
                </a:solidFill>
                <a:latin typeface="Open Sans"/>
                <a:ea typeface="Open Sans"/>
                <a:cs typeface="Open Sans"/>
                <a:sym typeface="Open Sans"/>
              </a:rPr>
              <a:t>Mengingat penjualan yang lebih tinggi pada weekdays, perusahaan dapat terus meningkatkan pengalaman berbelanja selama hari kerja dengan menawarkan pengalaman belanja yang lebih personal atau efisien.</a:t>
            </a:r>
          </a:p>
          <a:p>
            <a:pPr algn="just">
              <a:lnSpc>
                <a:spcPts val="2298"/>
              </a:lnSpc>
            </a:pPr>
          </a:p>
        </p:txBody>
      </p:sp>
      <p:sp>
        <p:nvSpPr>
          <p:cNvPr name="TextBox 9" id="9"/>
          <p:cNvSpPr txBox="true"/>
          <p:nvPr/>
        </p:nvSpPr>
        <p:spPr>
          <a:xfrm rot="0">
            <a:off x="959136" y="9638313"/>
            <a:ext cx="4868129" cy="315595"/>
          </a:xfrm>
          <a:prstGeom prst="rect">
            <a:avLst/>
          </a:prstGeom>
        </p:spPr>
        <p:txBody>
          <a:bodyPr anchor="t" rtlCol="false" tIns="0" lIns="0" bIns="0" rIns="0">
            <a:spAutoFit/>
          </a:bodyPr>
          <a:lstStyle/>
          <a:p>
            <a:pPr algn="just">
              <a:lnSpc>
                <a:spcPts val="2300"/>
              </a:lnSpc>
            </a:pPr>
            <a:r>
              <a:rPr lang="en-US" sz="2300" b="true">
                <a:solidFill>
                  <a:srgbClr val="34A83C"/>
                </a:solidFill>
                <a:latin typeface="Glacial Indifference Bold"/>
                <a:ea typeface="Glacial Indifference Bold"/>
                <a:cs typeface="Glacial Indifference Bold"/>
                <a:sym typeface="Glacial Indifference Bold"/>
              </a:rPr>
              <a:t>Final Project Python Kelompok B4</a:t>
            </a:r>
          </a:p>
        </p:txBody>
      </p:sp>
      <p:sp>
        <p:nvSpPr>
          <p:cNvPr name="TextBox 10" id="10"/>
          <p:cNvSpPr txBox="true"/>
          <p:nvPr/>
        </p:nvSpPr>
        <p:spPr>
          <a:xfrm rot="0">
            <a:off x="1603011" y="1406212"/>
            <a:ext cx="4868129" cy="306070"/>
          </a:xfrm>
          <a:prstGeom prst="rect">
            <a:avLst/>
          </a:prstGeom>
        </p:spPr>
        <p:txBody>
          <a:bodyPr anchor="t" rtlCol="false" tIns="0" lIns="0" bIns="0" rIns="0">
            <a:spAutoFit/>
          </a:bodyPr>
          <a:lstStyle/>
          <a:p>
            <a:pPr algn="just">
              <a:lnSpc>
                <a:spcPts val="2300"/>
              </a:lnSpc>
            </a:pPr>
            <a:r>
              <a:rPr lang="en-US" sz="2300" b="true">
                <a:solidFill>
                  <a:srgbClr val="34A83C"/>
                </a:solidFill>
                <a:latin typeface="Open Sans Bold"/>
                <a:ea typeface="Open Sans Bold"/>
                <a:cs typeface="Open Sans Bold"/>
                <a:sym typeface="Open Sans Bold"/>
              </a:rPr>
              <a:t>Recommendation</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8648" r="0" b="-58070"/>
            </a:stretch>
          </a:blipFill>
        </p:spPr>
      </p:sp>
      <p:sp>
        <p:nvSpPr>
          <p:cNvPr name="Freeform 3" id="3"/>
          <p:cNvSpPr/>
          <p:nvPr/>
        </p:nvSpPr>
        <p:spPr>
          <a:xfrm flipH="false" flipV="false" rot="0">
            <a:off x="15984335" y="0"/>
            <a:ext cx="1274965" cy="637482"/>
          </a:xfrm>
          <a:custGeom>
            <a:avLst/>
            <a:gdLst/>
            <a:ahLst/>
            <a:cxnLst/>
            <a:rect r="r" b="b" t="t" l="l"/>
            <a:pathLst>
              <a:path h="637482" w="1274965">
                <a:moveTo>
                  <a:pt x="0" y="0"/>
                </a:moveTo>
                <a:lnTo>
                  <a:pt x="1274965" y="0"/>
                </a:lnTo>
                <a:lnTo>
                  <a:pt x="1274965" y="637482"/>
                </a:lnTo>
                <a:lnTo>
                  <a:pt x="0" y="63748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6399377" y="8579596"/>
            <a:ext cx="2430974" cy="2404454"/>
          </a:xfrm>
          <a:custGeom>
            <a:avLst/>
            <a:gdLst/>
            <a:ahLst/>
            <a:cxnLst/>
            <a:rect r="r" b="b" t="t" l="l"/>
            <a:pathLst>
              <a:path h="2404454" w="2430974">
                <a:moveTo>
                  <a:pt x="0" y="0"/>
                </a:moveTo>
                <a:lnTo>
                  <a:pt x="2430974" y="0"/>
                </a:lnTo>
                <a:lnTo>
                  <a:pt x="2430974" y="2404454"/>
                </a:lnTo>
                <a:lnTo>
                  <a:pt x="0" y="2404454"/>
                </a:lnTo>
                <a:lnTo>
                  <a:pt x="0" y="0"/>
                </a:lnTo>
                <a:close/>
              </a:path>
            </a:pathLst>
          </a:custGeom>
          <a:blipFill>
            <a:blip r:embed="rId5">
              <a:alphaModFix amt="20999"/>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9144000" y="9432348"/>
            <a:ext cx="1551702" cy="1551702"/>
          </a:xfrm>
          <a:custGeom>
            <a:avLst/>
            <a:gdLst/>
            <a:ahLst/>
            <a:cxnLst/>
            <a:rect r="r" b="b" t="t" l="l"/>
            <a:pathLst>
              <a:path h="1551702" w="1551702">
                <a:moveTo>
                  <a:pt x="0" y="0"/>
                </a:moveTo>
                <a:lnTo>
                  <a:pt x="1551702" y="0"/>
                </a:lnTo>
                <a:lnTo>
                  <a:pt x="1551702" y="1551702"/>
                </a:lnTo>
                <a:lnTo>
                  <a:pt x="0" y="1551702"/>
                </a:lnTo>
                <a:lnTo>
                  <a:pt x="0" y="0"/>
                </a:lnTo>
                <a:close/>
              </a:path>
            </a:pathLst>
          </a:custGeom>
          <a:blipFill>
            <a:blip r:embed="rId7">
              <a:alphaModFix amt="10999"/>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742758" y="736922"/>
            <a:ext cx="571884" cy="583555"/>
          </a:xfrm>
          <a:custGeom>
            <a:avLst/>
            <a:gdLst/>
            <a:ahLst/>
            <a:cxnLst/>
            <a:rect r="r" b="b" t="t" l="l"/>
            <a:pathLst>
              <a:path h="583555" w="571884">
                <a:moveTo>
                  <a:pt x="0" y="0"/>
                </a:moveTo>
                <a:lnTo>
                  <a:pt x="571884" y="0"/>
                </a:lnTo>
                <a:lnTo>
                  <a:pt x="571884" y="583556"/>
                </a:lnTo>
                <a:lnTo>
                  <a:pt x="0" y="583556"/>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grpSp>
        <p:nvGrpSpPr>
          <p:cNvPr name="Group 7" id="7"/>
          <p:cNvGrpSpPr/>
          <p:nvPr/>
        </p:nvGrpSpPr>
        <p:grpSpPr>
          <a:xfrm rot="0">
            <a:off x="10527238" y="3134054"/>
            <a:ext cx="7087626" cy="5732427"/>
            <a:chOff x="0" y="0"/>
            <a:chExt cx="1866700" cy="1509775"/>
          </a:xfrm>
        </p:grpSpPr>
        <p:sp>
          <p:nvSpPr>
            <p:cNvPr name="Freeform 8" id="8"/>
            <p:cNvSpPr/>
            <p:nvPr/>
          </p:nvSpPr>
          <p:spPr>
            <a:xfrm flipH="false" flipV="false" rot="0">
              <a:off x="0" y="0"/>
              <a:ext cx="1866700" cy="1509775"/>
            </a:xfrm>
            <a:custGeom>
              <a:avLst/>
              <a:gdLst/>
              <a:ahLst/>
              <a:cxnLst/>
              <a:rect r="r" b="b" t="t" l="l"/>
              <a:pathLst>
                <a:path h="1509775" w="1866700">
                  <a:moveTo>
                    <a:pt x="0" y="0"/>
                  </a:moveTo>
                  <a:lnTo>
                    <a:pt x="1866700" y="0"/>
                  </a:lnTo>
                  <a:lnTo>
                    <a:pt x="1866700" y="1509775"/>
                  </a:lnTo>
                  <a:lnTo>
                    <a:pt x="0" y="1509775"/>
                  </a:lnTo>
                  <a:close/>
                </a:path>
              </a:pathLst>
            </a:custGeom>
            <a:solidFill>
              <a:srgbClr val="F6F6F5"/>
            </a:solidFill>
          </p:spPr>
        </p:sp>
        <p:sp>
          <p:nvSpPr>
            <p:cNvPr name="TextBox 9" id="9"/>
            <p:cNvSpPr txBox="true"/>
            <p:nvPr/>
          </p:nvSpPr>
          <p:spPr>
            <a:xfrm>
              <a:off x="0" y="9525"/>
              <a:ext cx="1866700" cy="1500250"/>
            </a:xfrm>
            <a:prstGeom prst="rect">
              <a:avLst/>
            </a:prstGeom>
          </p:spPr>
          <p:txBody>
            <a:bodyPr anchor="ctr" rtlCol="false" tIns="254000" lIns="254000" bIns="254000" rIns="254000"/>
            <a:lstStyle/>
            <a:p>
              <a:pPr algn="just" marL="367031" indent="-183515" lvl="1">
                <a:lnSpc>
                  <a:spcPts val="1904"/>
                </a:lnSpc>
                <a:buFont typeface="Arial"/>
                <a:buChar char="•"/>
              </a:pPr>
              <a:r>
                <a:rPr lang="en-US" sz="1700">
                  <a:solidFill>
                    <a:srgbClr val="000000"/>
                  </a:solidFill>
                  <a:latin typeface="Open Sans"/>
                  <a:ea typeface="Open Sans"/>
                  <a:cs typeface="Open Sans"/>
                  <a:sym typeface="Open Sans"/>
                </a:rPr>
                <a:t>Filter Data Weekends dan Weekdays</a:t>
              </a:r>
            </a:p>
            <a:p>
              <a:pPr algn="just" marL="734061" indent="-244687" lvl="2">
                <a:lnSpc>
                  <a:spcPts val="1904"/>
                </a:lnSpc>
                <a:buFont typeface="Arial"/>
                <a:buChar char="⚬"/>
              </a:pPr>
              <a:r>
                <a:rPr lang="en-US" sz="1700">
                  <a:solidFill>
                    <a:srgbClr val="000000"/>
                  </a:solidFill>
                  <a:latin typeface="Open Sans"/>
                  <a:ea typeface="Open Sans"/>
                  <a:cs typeface="Open Sans"/>
                  <a:sym typeface="Open Sans"/>
                </a:rPr>
                <a:t>weekends = filtered_data[filtered_data['day'].isin(['Saturday', 'Sunday'])]: Memfilter data hanya untuk weekends.</a:t>
              </a:r>
            </a:p>
            <a:p>
              <a:pPr algn="just" marL="734061" indent="-244687" lvl="2">
                <a:lnSpc>
                  <a:spcPts val="1904"/>
                </a:lnSpc>
                <a:buFont typeface="Arial"/>
                <a:buChar char="⚬"/>
              </a:pPr>
              <a:r>
                <a:rPr lang="en-US" sz="1700">
                  <a:solidFill>
                    <a:srgbClr val="000000"/>
                  </a:solidFill>
                  <a:latin typeface="Open Sans"/>
                  <a:ea typeface="Open Sans"/>
                  <a:cs typeface="Open Sans"/>
                  <a:sym typeface="Open Sans"/>
                </a:rPr>
                <a:t>weekdays = filtered_data[filtered_data['day'].isin(['Monday', 'Tuesday', 'Wednesday', 'Thursday', 'Friday'])]: Memfilter data hanya untuk weekdays.</a:t>
              </a:r>
            </a:p>
            <a:p>
              <a:pPr algn="just" marL="367031" indent="-183515" lvl="1">
                <a:lnSpc>
                  <a:spcPts val="1904"/>
                </a:lnSpc>
                <a:buFont typeface="Arial"/>
                <a:buChar char="•"/>
              </a:pPr>
              <a:r>
                <a:rPr lang="en-US" sz="1700">
                  <a:solidFill>
                    <a:srgbClr val="000000"/>
                  </a:solidFill>
                  <a:latin typeface="Open Sans"/>
                  <a:ea typeface="Open Sans"/>
                  <a:cs typeface="Open Sans"/>
                  <a:sym typeface="Open Sans"/>
                </a:rPr>
                <a:t>Hitung Rata-Rata Penjualan Weekends dan Weekdays</a:t>
              </a:r>
            </a:p>
            <a:p>
              <a:pPr algn="just" marL="734061" indent="-244687" lvl="2">
                <a:lnSpc>
                  <a:spcPts val="1904"/>
                </a:lnSpc>
                <a:buFont typeface="Arial"/>
                <a:buChar char="⚬"/>
              </a:pPr>
              <a:r>
                <a:rPr lang="en-US" sz="1700">
                  <a:solidFill>
                    <a:srgbClr val="000000"/>
                  </a:solidFill>
                  <a:latin typeface="Open Sans"/>
                  <a:ea typeface="Open Sans"/>
                  <a:cs typeface="Open Sans"/>
                  <a:sym typeface="Open Sans"/>
                </a:rPr>
                <a:t>weekends_avg_overall = weekends['before_discount'].mean(): Menghitung rata-rata penjualan untuk weekends secara keseluruhan.</a:t>
              </a:r>
            </a:p>
            <a:p>
              <a:pPr algn="just" marL="734061" indent="-244687" lvl="2">
                <a:lnSpc>
                  <a:spcPts val="1904"/>
                </a:lnSpc>
                <a:buFont typeface="Arial"/>
                <a:buChar char="⚬"/>
              </a:pPr>
              <a:r>
                <a:rPr lang="en-US" sz="1700">
                  <a:solidFill>
                    <a:srgbClr val="000000"/>
                  </a:solidFill>
                  <a:latin typeface="Open Sans"/>
                  <a:ea typeface="Open Sans"/>
                  <a:cs typeface="Open Sans"/>
                  <a:sym typeface="Open Sans"/>
                </a:rPr>
                <a:t>weekdays_avg_overall = weekdays['before_discount'].mean(): Menghitung rata-rata penjualan untuk weekdays secara keseluruhan.</a:t>
              </a:r>
            </a:p>
            <a:p>
              <a:pPr algn="just" marL="367031" indent="-183515" lvl="1">
                <a:lnSpc>
                  <a:spcPts val="1904"/>
                </a:lnSpc>
                <a:buFont typeface="Arial"/>
                <a:buChar char="•"/>
              </a:pPr>
              <a:r>
                <a:rPr lang="en-US" sz="1700">
                  <a:solidFill>
                    <a:srgbClr val="000000"/>
                  </a:solidFill>
                  <a:latin typeface="Open Sans"/>
                  <a:ea typeface="Open Sans"/>
                  <a:cs typeface="Open Sans"/>
                  <a:sym typeface="Open Sans"/>
                </a:rPr>
                <a:t>Gabungkan Data Weekdays dan Weekends</a:t>
              </a:r>
            </a:p>
            <a:p>
              <a:pPr algn="just" marL="734061" indent="-244687" lvl="2">
                <a:lnSpc>
                  <a:spcPts val="1904"/>
                </a:lnSpc>
                <a:buFont typeface="Arial"/>
                <a:buChar char="⚬"/>
              </a:pPr>
              <a:r>
                <a:rPr lang="en-US" sz="1700">
                  <a:solidFill>
                    <a:srgbClr val="000000"/>
                  </a:solidFill>
                  <a:latin typeface="Open Sans"/>
                  <a:ea typeface="Open Sans"/>
                  <a:cs typeface="Open Sans"/>
                  <a:sym typeface="Open Sans"/>
                </a:rPr>
                <a:t>overall_avg = pd.DataFrame(...): Membuat DataFrame baru dengan informasi rata-rata penjualan untuk weekdays dan weekends.</a:t>
              </a:r>
            </a:p>
            <a:p>
              <a:pPr algn="just" marL="367031" indent="-183515" lvl="1">
                <a:lnSpc>
                  <a:spcPts val="1904"/>
                </a:lnSpc>
                <a:buFont typeface="Arial"/>
                <a:buChar char="•"/>
              </a:pPr>
              <a:r>
                <a:rPr lang="en-US" sz="1700">
                  <a:solidFill>
                    <a:srgbClr val="000000"/>
                  </a:solidFill>
                  <a:latin typeface="Open Sans"/>
                  <a:ea typeface="Open Sans"/>
                  <a:cs typeface="Open Sans"/>
                  <a:sym typeface="Open Sans"/>
                </a:rPr>
                <a:t>Tabel Perbandingan Selisih dan Persentase Perubahan</a:t>
              </a:r>
            </a:p>
            <a:p>
              <a:pPr algn="just" marL="734061" indent="-244687" lvl="2">
                <a:lnSpc>
                  <a:spcPts val="1904"/>
                </a:lnSpc>
                <a:buFont typeface="Arial"/>
                <a:buChar char="⚬"/>
              </a:pPr>
              <a:r>
                <a:rPr lang="en-US" sz="1700">
                  <a:solidFill>
                    <a:srgbClr val="000000"/>
                  </a:solidFill>
                  <a:latin typeface="Open Sans"/>
                  <a:ea typeface="Open Sans"/>
                  <a:cs typeface="Open Sans"/>
                  <a:sym typeface="Open Sans"/>
                </a:rPr>
                <a:t>overall_comparison = {...}: Membuat dictionary yang berisi perbandingan rata-rata penjualan antara weekdays dan weekends, serta selisih dan persentase perubahan.</a:t>
              </a:r>
            </a:p>
          </p:txBody>
        </p:sp>
      </p:grpSp>
      <p:sp>
        <p:nvSpPr>
          <p:cNvPr name="Freeform 10" id="10"/>
          <p:cNvSpPr/>
          <p:nvPr/>
        </p:nvSpPr>
        <p:spPr>
          <a:xfrm flipH="false" flipV="false" rot="0">
            <a:off x="1530044" y="3162629"/>
            <a:ext cx="8615789" cy="6095671"/>
          </a:xfrm>
          <a:custGeom>
            <a:avLst/>
            <a:gdLst/>
            <a:ahLst/>
            <a:cxnLst/>
            <a:rect r="r" b="b" t="t" l="l"/>
            <a:pathLst>
              <a:path h="6095671" w="8615789">
                <a:moveTo>
                  <a:pt x="0" y="0"/>
                </a:moveTo>
                <a:lnTo>
                  <a:pt x="8615789" y="0"/>
                </a:lnTo>
                <a:lnTo>
                  <a:pt x="8615789" y="6095671"/>
                </a:lnTo>
                <a:lnTo>
                  <a:pt x="0" y="6095671"/>
                </a:lnTo>
                <a:lnTo>
                  <a:pt x="0" y="0"/>
                </a:lnTo>
                <a:close/>
              </a:path>
            </a:pathLst>
          </a:custGeom>
          <a:blipFill>
            <a:blip r:embed="rId11"/>
            <a:stretch>
              <a:fillRect l="0" t="0" r="0" b="0"/>
            </a:stretch>
          </a:blipFill>
        </p:spPr>
      </p:sp>
      <p:sp>
        <p:nvSpPr>
          <p:cNvPr name="TextBox 11" id="11"/>
          <p:cNvSpPr txBox="true"/>
          <p:nvPr/>
        </p:nvSpPr>
        <p:spPr>
          <a:xfrm rot="0">
            <a:off x="1530044" y="653415"/>
            <a:ext cx="6773755" cy="741045"/>
          </a:xfrm>
          <a:prstGeom prst="rect">
            <a:avLst/>
          </a:prstGeom>
        </p:spPr>
        <p:txBody>
          <a:bodyPr anchor="t" rtlCol="false" tIns="0" lIns="0" bIns="0" rIns="0">
            <a:spAutoFit/>
          </a:bodyPr>
          <a:lstStyle/>
          <a:p>
            <a:pPr algn="l">
              <a:lnSpc>
                <a:spcPts val="4800"/>
              </a:lnSpc>
            </a:pPr>
            <a:r>
              <a:rPr lang="en-US" sz="4800">
                <a:solidFill>
                  <a:srgbClr val="5383FF"/>
                </a:solidFill>
                <a:latin typeface="Impact"/>
                <a:ea typeface="Impact"/>
                <a:cs typeface="Impact"/>
                <a:sym typeface="Impact"/>
              </a:rPr>
              <a:t>CODE PROBLEM - 4.2</a:t>
            </a:r>
          </a:p>
        </p:txBody>
      </p:sp>
      <p:sp>
        <p:nvSpPr>
          <p:cNvPr name="TextBox 12" id="12"/>
          <p:cNvSpPr txBox="true"/>
          <p:nvPr/>
        </p:nvSpPr>
        <p:spPr>
          <a:xfrm rot="0">
            <a:off x="1530044" y="1620214"/>
            <a:ext cx="4868129" cy="306070"/>
          </a:xfrm>
          <a:prstGeom prst="rect">
            <a:avLst/>
          </a:prstGeom>
        </p:spPr>
        <p:txBody>
          <a:bodyPr anchor="t" rtlCol="false" tIns="0" lIns="0" bIns="0" rIns="0">
            <a:spAutoFit/>
          </a:bodyPr>
          <a:lstStyle/>
          <a:p>
            <a:pPr algn="just">
              <a:lnSpc>
                <a:spcPts val="2300"/>
              </a:lnSpc>
            </a:pPr>
            <a:r>
              <a:rPr lang="en-US" sz="2300" b="true">
                <a:solidFill>
                  <a:srgbClr val="34A83C"/>
                </a:solidFill>
                <a:latin typeface="Open Sans Bold"/>
                <a:ea typeface="Open Sans Bold"/>
                <a:cs typeface="Open Sans Bold"/>
                <a:sym typeface="Open Sans Bold"/>
              </a:rPr>
              <a:t>Problem Approach</a:t>
            </a:r>
          </a:p>
        </p:txBody>
      </p:sp>
      <p:sp>
        <p:nvSpPr>
          <p:cNvPr name="TextBox 13" id="13"/>
          <p:cNvSpPr txBox="true"/>
          <p:nvPr/>
        </p:nvSpPr>
        <p:spPr>
          <a:xfrm rot="0">
            <a:off x="1530044" y="1926284"/>
            <a:ext cx="15729256" cy="871220"/>
          </a:xfrm>
          <a:prstGeom prst="rect">
            <a:avLst/>
          </a:prstGeom>
        </p:spPr>
        <p:txBody>
          <a:bodyPr anchor="t" rtlCol="false" tIns="0" lIns="0" bIns="0" rIns="0">
            <a:spAutoFit/>
          </a:bodyPr>
          <a:lstStyle/>
          <a:p>
            <a:pPr algn="just">
              <a:lnSpc>
                <a:spcPts val="2380"/>
              </a:lnSpc>
            </a:pPr>
            <a:r>
              <a:rPr lang="en-US" sz="1700">
                <a:solidFill>
                  <a:srgbClr val="0A0147"/>
                </a:solidFill>
                <a:latin typeface="Open Sans"/>
                <a:ea typeface="Open Sans"/>
                <a:cs typeface="Open Sans"/>
                <a:sym typeface="Open Sans"/>
              </a:rPr>
              <a:t>Untuk membandingkan rata-rata penjualan antara weekdays dan weekends secara keseluruhan dari Oktober hingga Desember 2022, kita akan menghitung rata-rata penjualan untuk seluruh periode tersebut, baik untuk weekdays maupun weekends. Selanjutnya, kita akan membuat tabel perbandingan antara kedua jenis hari dan menghitung selisih serta persentase perubahan antara weekdays dan weekends.</a:t>
            </a:r>
          </a:p>
        </p:txBody>
      </p:sp>
      <p:sp>
        <p:nvSpPr>
          <p:cNvPr name="TextBox 14" id="14"/>
          <p:cNvSpPr txBox="true"/>
          <p:nvPr/>
        </p:nvSpPr>
        <p:spPr>
          <a:xfrm rot="0">
            <a:off x="1530044" y="2827984"/>
            <a:ext cx="4868129" cy="306070"/>
          </a:xfrm>
          <a:prstGeom prst="rect">
            <a:avLst/>
          </a:prstGeom>
        </p:spPr>
        <p:txBody>
          <a:bodyPr anchor="t" rtlCol="false" tIns="0" lIns="0" bIns="0" rIns="0">
            <a:spAutoFit/>
          </a:bodyPr>
          <a:lstStyle/>
          <a:p>
            <a:pPr algn="just">
              <a:lnSpc>
                <a:spcPts val="2300"/>
              </a:lnSpc>
            </a:pPr>
            <a:r>
              <a:rPr lang="en-US" sz="2300" b="true">
                <a:solidFill>
                  <a:srgbClr val="34A83C"/>
                </a:solidFill>
                <a:latin typeface="Open Sans Bold"/>
                <a:ea typeface="Open Sans Bold"/>
                <a:cs typeface="Open Sans Bold"/>
                <a:sym typeface="Open Sans Bold"/>
              </a:rPr>
              <a:t>Table</a:t>
            </a:r>
          </a:p>
        </p:txBody>
      </p:sp>
      <p:sp>
        <p:nvSpPr>
          <p:cNvPr name="TextBox 15" id="15"/>
          <p:cNvSpPr txBox="true"/>
          <p:nvPr/>
        </p:nvSpPr>
        <p:spPr>
          <a:xfrm rot="0">
            <a:off x="10527238" y="2827984"/>
            <a:ext cx="4868129" cy="306070"/>
          </a:xfrm>
          <a:prstGeom prst="rect">
            <a:avLst/>
          </a:prstGeom>
        </p:spPr>
        <p:txBody>
          <a:bodyPr anchor="t" rtlCol="false" tIns="0" lIns="0" bIns="0" rIns="0">
            <a:spAutoFit/>
          </a:bodyPr>
          <a:lstStyle/>
          <a:p>
            <a:pPr algn="just">
              <a:lnSpc>
                <a:spcPts val="2300"/>
              </a:lnSpc>
            </a:pPr>
            <a:r>
              <a:rPr lang="en-US" sz="2300" b="true">
                <a:solidFill>
                  <a:srgbClr val="34A83C"/>
                </a:solidFill>
                <a:latin typeface="Open Sans Bold"/>
                <a:ea typeface="Open Sans Bold"/>
                <a:cs typeface="Open Sans Bold"/>
                <a:sym typeface="Open Sans Bold"/>
              </a:rPr>
              <a:t>Syntax Breakdown</a:t>
            </a:r>
          </a:p>
        </p:txBody>
      </p:sp>
      <p:sp>
        <p:nvSpPr>
          <p:cNvPr name="TextBox 16" id="16"/>
          <p:cNvSpPr txBox="true"/>
          <p:nvPr/>
        </p:nvSpPr>
        <p:spPr>
          <a:xfrm rot="0">
            <a:off x="959136" y="9638313"/>
            <a:ext cx="4868129" cy="315595"/>
          </a:xfrm>
          <a:prstGeom prst="rect">
            <a:avLst/>
          </a:prstGeom>
        </p:spPr>
        <p:txBody>
          <a:bodyPr anchor="t" rtlCol="false" tIns="0" lIns="0" bIns="0" rIns="0">
            <a:spAutoFit/>
          </a:bodyPr>
          <a:lstStyle/>
          <a:p>
            <a:pPr algn="just">
              <a:lnSpc>
                <a:spcPts val="2300"/>
              </a:lnSpc>
            </a:pPr>
            <a:r>
              <a:rPr lang="en-US" sz="2300" b="true">
                <a:solidFill>
                  <a:srgbClr val="34A83C"/>
                </a:solidFill>
                <a:latin typeface="Glacial Indifference Bold"/>
                <a:ea typeface="Glacial Indifference Bold"/>
                <a:cs typeface="Glacial Indifference Bold"/>
                <a:sym typeface="Glacial Indifference Bold"/>
              </a:rPr>
              <a:t>Final Project Python Kelompok B4</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8648" r="0" b="-58070"/>
            </a:stretch>
          </a:blipFill>
        </p:spPr>
      </p:sp>
      <p:sp>
        <p:nvSpPr>
          <p:cNvPr name="Freeform 3" id="3"/>
          <p:cNvSpPr/>
          <p:nvPr/>
        </p:nvSpPr>
        <p:spPr>
          <a:xfrm flipH="false" flipV="false" rot="0">
            <a:off x="15984335" y="0"/>
            <a:ext cx="1274965" cy="637482"/>
          </a:xfrm>
          <a:custGeom>
            <a:avLst/>
            <a:gdLst/>
            <a:ahLst/>
            <a:cxnLst/>
            <a:rect r="r" b="b" t="t" l="l"/>
            <a:pathLst>
              <a:path h="637482" w="1274965">
                <a:moveTo>
                  <a:pt x="0" y="0"/>
                </a:moveTo>
                <a:lnTo>
                  <a:pt x="1274965" y="0"/>
                </a:lnTo>
                <a:lnTo>
                  <a:pt x="1274965" y="637482"/>
                </a:lnTo>
                <a:lnTo>
                  <a:pt x="0" y="63748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6399377" y="8579596"/>
            <a:ext cx="2430974" cy="2404454"/>
          </a:xfrm>
          <a:custGeom>
            <a:avLst/>
            <a:gdLst/>
            <a:ahLst/>
            <a:cxnLst/>
            <a:rect r="r" b="b" t="t" l="l"/>
            <a:pathLst>
              <a:path h="2404454" w="2430974">
                <a:moveTo>
                  <a:pt x="0" y="0"/>
                </a:moveTo>
                <a:lnTo>
                  <a:pt x="2430974" y="0"/>
                </a:lnTo>
                <a:lnTo>
                  <a:pt x="2430974" y="2404454"/>
                </a:lnTo>
                <a:lnTo>
                  <a:pt x="0" y="240445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9144000" y="9432348"/>
            <a:ext cx="1551702" cy="1551702"/>
          </a:xfrm>
          <a:custGeom>
            <a:avLst/>
            <a:gdLst/>
            <a:ahLst/>
            <a:cxnLst/>
            <a:rect r="r" b="b" t="t" l="l"/>
            <a:pathLst>
              <a:path h="1551702" w="1551702">
                <a:moveTo>
                  <a:pt x="0" y="0"/>
                </a:moveTo>
                <a:lnTo>
                  <a:pt x="1551702" y="0"/>
                </a:lnTo>
                <a:lnTo>
                  <a:pt x="1551702" y="1551702"/>
                </a:lnTo>
                <a:lnTo>
                  <a:pt x="0" y="155170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6399510" y="2132188"/>
            <a:ext cx="2123447" cy="512572"/>
          </a:xfrm>
          <a:custGeom>
            <a:avLst/>
            <a:gdLst/>
            <a:ahLst/>
            <a:cxnLst/>
            <a:rect r="r" b="b" t="t" l="l"/>
            <a:pathLst>
              <a:path h="512572" w="2123447">
                <a:moveTo>
                  <a:pt x="0" y="0"/>
                </a:moveTo>
                <a:lnTo>
                  <a:pt x="2123447" y="0"/>
                </a:lnTo>
                <a:lnTo>
                  <a:pt x="2123447" y="512572"/>
                </a:lnTo>
                <a:lnTo>
                  <a:pt x="0" y="51257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7" id="7"/>
          <p:cNvSpPr/>
          <p:nvPr/>
        </p:nvSpPr>
        <p:spPr>
          <a:xfrm flipH="true" flipV="false" rot="0">
            <a:off x="1028700" y="2994581"/>
            <a:ext cx="4293495" cy="6263719"/>
          </a:xfrm>
          <a:custGeom>
            <a:avLst/>
            <a:gdLst/>
            <a:ahLst/>
            <a:cxnLst/>
            <a:rect r="r" b="b" t="t" l="l"/>
            <a:pathLst>
              <a:path h="6263719" w="4293495">
                <a:moveTo>
                  <a:pt x="4293495" y="0"/>
                </a:moveTo>
                <a:lnTo>
                  <a:pt x="0" y="0"/>
                </a:lnTo>
                <a:lnTo>
                  <a:pt x="0" y="6263719"/>
                </a:lnTo>
                <a:lnTo>
                  <a:pt x="4293495" y="6263719"/>
                </a:lnTo>
                <a:lnTo>
                  <a:pt x="4293495"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8" id="8"/>
          <p:cNvSpPr/>
          <p:nvPr/>
        </p:nvSpPr>
        <p:spPr>
          <a:xfrm flipH="false" flipV="false" rot="0">
            <a:off x="6399510" y="4387877"/>
            <a:ext cx="2123447" cy="512572"/>
          </a:xfrm>
          <a:custGeom>
            <a:avLst/>
            <a:gdLst/>
            <a:ahLst/>
            <a:cxnLst/>
            <a:rect r="r" b="b" t="t" l="l"/>
            <a:pathLst>
              <a:path h="512572" w="2123447">
                <a:moveTo>
                  <a:pt x="0" y="0"/>
                </a:moveTo>
                <a:lnTo>
                  <a:pt x="2123447" y="0"/>
                </a:lnTo>
                <a:lnTo>
                  <a:pt x="2123447" y="512572"/>
                </a:lnTo>
                <a:lnTo>
                  <a:pt x="0" y="51257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9" id="9"/>
          <p:cNvSpPr/>
          <p:nvPr/>
        </p:nvSpPr>
        <p:spPr>
          <a:xfrm flipH="false" flipV="false" rot="0">
            <a:off x="6399510" y="6959754"/>
            <a:ext cx="2123447" cy="512572"/>
          </a:xfrm>
          <a:custGeom>
            <a:avLst/>
            <a:gdLst/>
            <a:ahLst/>
            <a:cxnLst/>
            <a:rect r="r" b="b" t="t" l="l"/>
            <a:pathLst>
              <a:path h="512572" w="2123447">
                <a:moveTo>
                  <a:pt x="0" y="0"/>
                </a:moveTo>
                <a:lnTo>
                  <a:pt x="2123447" y="0"/>
                </a:lnTo>
                <a:lnTo>
                  <a:pt x="2123447" y="512572"/>
                </a:lnTo>
                <a:lnTo>
                  <a:pt x="0" y="51257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grpSp>
        <p:nvGrpSpPr>
          <p:cNvPr name="Group 10" id="10"/>
          <p:cNvGrpSpPr/>
          <p:nvPr/>
        </p:nvGrpSpPr>
        <p:grpSpPr>
          <a:xfrm rot="0">
            <a:off x="6399510" y="2732969"/>
            <a:ext cx="10859790" cy="1388797"/>
            <a:chOff x="0" y="0"/>
            <a:chExt cx="2860192" cy="365774"/>
          </a:xfrm>
        </p:grpSpPr>
        <p:sp>
          <p:nvSpPr>
            <p:cNvPr name="Freeform 11" id="11"/>
            <p:cNvSpPr/>
            <p:nvPr/>
          </p:nvSpPr>
          <p:spPr>
            <a:xfrm flipH="false" flipV="false" rot="0">
              <a:off x="0" y="0"/>
              <a:ext cx="2860192" cy="365774"/>
            </a:xfrm>
            <a:custGeom>
              <a:avLst/>
              <a:gdLst/>
              <a:ahLst/>
              <a:cxnLst/>
              <a:rect r="r" b="b" t="t" l="l"/>
              <a:pathLst>
                <a:path h="365774" w="2860192">
                  <a:moveTo>
                    <a:pt x="0" y="0"/>
                  </a:moveTo>
                  <a:lnTo>
                    <a:pt x="2860192" y="0"/>
                  </a:lnTo>
                  <a:lnTo>
                    <a:pt x="2860192" y="365774"/>
                  </a:lnTo>
                  <a:lnTo>
                    <a:pt x="0" y="365774"/>
                  </a:lnTo>
                  <a:close/>
                </a:path>
              </a:pathLst>
            </a:custGeom>
            <a:solidFill>
              <a:srgbClr val="000000">
                <a:alpha val="0"/>
              </a:srgbClr>
            </a:solidFill>
          </p:spPr>
        </p:sp>
        <p:sp>
          <p:nvSpPr>
            <p:cNvPr name="TextBox 12" id="12"/>
            <p:cNvSpPr txBox="true"/>
            <p:nvPr/>
          </p:nvSpPr>
          <p:spPr>
            <a:xfrm>
              <a:off x="0" y="-28575"/>
              <a:ext cx="2860192" cy="394349"/>
            </a:xfrm>
            <a:prstGeom prst="rect">
              <a:avLst/>
            </a:prstGeom>
          </p:spPr>
          <p:txBody>
            <a:bodyPr anchor="ctr" rtlCol="false" tIns="50800" lIns="50800" bIns="50800" rIns="50800"/>
            <a:lstStyle/>
            <a:p>
              <a:pPr algn="just">
                <a:lnSpc>
                  <a:spcPts val="2520"/>
                </a:lnSpc>
              </a:pPr>
              <a:r>
                <a:rPr lang="en-US" sz="1800">
                  <a:solidFill>
                    <a:srgbClr val="000000"/>
                  </a:solidFill>
                  <a:latin typeface="Open Sans"/>
                  <a:ea typeface="Open Sans"/>
                  <a:cs typeface="Open Sans"/>
                  <a:sym typeface="Open Sans"/>
                </a:rPr>
                <a:t>Project ini bertujuan untuk menganalisis data penjualan e-commerce untuk memberikan wawasan strategis bagi pengambilan keputusan bisnis. Analisis mencakup evaluasi performa produk, perilaku pelanggan, dan efektivitas strategi promosi serta membantu penyelesaian permasalahan bisnis yang spesifik.</a:t>
              </a:r>
            </a:p>
          </p:txBody>
        </p:sp>
      </p:grpSp>
      <p:sp>
        <p:nvSpPr>
          <p:cNvPr name="TextBox 13" id="13"/>
          <p:cNvSpPr txBox="true"/>
          <p:nvPr/>
        </p:nvSpPr>
        <p:spPr>
          <a:xfrm rot="0">
            <a:off x="1028700" y="987411"/>
            <a:ext cx="4729001" cy="2241929"/>
          </a:xfrm>
          <a:prstGeom prst="rect">
            <a:avLst/>
          </a:prstGeom>
        </p:spPr>
        <p:txBody>
          <a:bodyPr anchor="t" rtlCol="false" tIns="0" lIns="0" bIns="0" rIns="0">
            <a:spAutoFit/>
          </a:bodyPr>
          <a:lstStyle/>
          <a:p>
            <a:pPr algn="l">
              <a:lnSpc>
                <a:spcPts val="8161"/>
              </a:lnSpc>
            </a:pPr>
            <a:r>
              <a:rPr lang="en-US" sz="7699" spc="685">
                <a:solidFill>
                  <a:srgbClr val="5383FF"/>
                </a:solidFill>
                <a:latin typeface="Impact"/>
                <a:ea typeface="Impact"/>
                <a:cs typeface="Impact"/>
                <a:sym typeface="Impact"/>
              </a:rPr>
              <a:t>PROJECT OVERVIEW</a:t>
            </a:r>
          </a:p>
        </p:txBody>
      </p:sp>
      <p:sp>
        <p:nvSpPr>
          <p:cNvPr name="TextBox 14" id="14"/>
          <p:cNvSpPr txBox="true"/>
          <p:nvPr/>
        </p:nvSpPr>
        <p:spPr>
          <a:xfrm rot="0">
            <a:off x="959136" y="9638313"/>
            <a:ext cx="4868129" cy="315595"/>
          </a:xfrm>
          <a:prstGeom prst="rect">
            <a:avLst/>
          </a:prstGeom>
        </p:spPr>
        <p:txBody>
          <a:bodyPr anchor="t" rtlCol="false" tIns="0" lIns="0" bIns="0" rIns="0">
            <a:spAutoFit/>
          </a:bodyPr>
          <a:lstStyle/>
          <a:p>
            <a:pPr algn="just">
              <a:lnSpc>
                <a:spcPts val="2300"/>
              </a:lnSpc>
            </a:pPr>
            <a:r>
              <a:rPr lang="en-US" sz="2300" b="true">
                <a:solidFill>
                  <a:srgbClr val="34A83C"/>
                </a:solidFill>
                <a:latin typeface="Glacial Indifference Bold"/>
                <a:ea typeface="Glacial Indifference Bold"/>
                <a:cs typeface="Glacial Indifference Bold"/>
                <a:sym typeface="Glacial Indifference Bold"/>
              </a:rPr>
              <a:t>Final Project Python Kelompok B4</a:t>
            </a:r>
          </a:p>
        </p:txBody>
      </p:sp>
      <p:sp>
        <p:nvSpPr>
          <p:cNvPr name="TextBox 15" id="15"/>
          <p:cNvSpPr txBox="true"/>
          <p:nvPr/>
        </p:nvSpPr>
        <p:spPr>
          <a:xfrm rot="0">
            <a:off x="6859558" y="2190036"/>
            <a:ext cx="1203350" cy="349250"/>
          </a:xfrm>
          <a:prstGeom prst="rect">
            <a:avLst/>
          </a:prstGeom>
        </p:spPr>
        <p:txBody>
          <a:bodyPr anchor="t" rtlCol="false" tIns="0" lIns="0" bIns="0" rIns="0">
            <a:spAutoFit/>
          </a:bodyPr>
          <a:lstStyle/>
          <a:p>
            <a:pPr algn="ctr">
              <a:lnSpc>
                <a:spcPts val="2800"/>
              </a:lnSpc>
            </a:pPr>
            <a:r>
              <a:rPr lang="en-US" sz="2000" b="true">
                <a:solidFill>
                  <a:srgbClr val="000000"/>
                </a:solidFill>
                <a:latin typeface="Open Sans Bold"/>
                <a:ea typeface="Open Sans Bold"/>
                <a:cs typeface="Open Sans Bold"/>
                <a:sym typeface="Open Sans Bold"/>
              </a:rPr>
              <a:t>Objective</a:t>
            </a:r>
          </a:p>
        </p:txBody>
      </p:sp>
      <p:sp>
        <p:nvSpPr>
          <p:cNvPr name="TextBox 16" id="16"/>
          <p:cNvSpPr txBox="true"/>
          <p:nvPr/>
        </p:nvSpPr>
        <p:spPr>
          <a:xfrm rot="0">
            <a:off x="6731008" y="4445725"/>
            <a:ext cx="1460450" cy="349250"/>
          </a:xfrm>
          <a:prstGeom prst="rect">
            <a:avLst/>
          </a:prstGeom>
        </p:spPr>
        <p:txBody>
          <a:bodyPr anchor="t" rtlCol="false" tIns="0" lIns="0" bIns="0" rIns="0">
            <a:spAutoFit/>
          </a:bodyPr>
          <a:lstStyle/>
          <a:p>
            <a:pPr algn="ctr">
              <a:lnSpc>
                <a:spcPts val="2800"/>
              </a:lnSpc>
            </a:pPr>
            <a:r>
              <a:rPr lang="en-US" sz="2000" b="true">
                <a:solidFill>
                  <a:srgbClr val="000000"/>
                </a:solidFill>
                <a:latin typeface="Open Sans Bold"/>
                <a:ea typeface="Open Sans Bold"/>
                <a:cs typeface="Open Sans Bold"/>
                <a:sym typeface="Open Sans Bold"/>
              </a:rPr>
              <a:t>Description</a:t>
            </a:r>
          </a:p>
        </p:txBody>
      </p:sp>
      <p:sp>
        <p:nvSpPr>
          <p:cNvPr name="TextBox 17" id="17"/>
          <p:cNvSpPr txBox="true"/>
          <p:nvPr/>
        </p:nvSpPr>
        <p:spPr>
          <a:xfrm rot="0">
            <a:off x="7112045" y="7017602"/>
            <a:ext cx="698376" cy="349250"/>
          </a:xfrm>
          <a:prstGeom prst="rect">
            <a:avLst/>
          </a:prstGeom>
        </p:spPr>
        <p:txBody>
          <a:bodyPr anchor="t" rtlCol="false" tIns="0" lIns="0" bIns="0" rIns="0">
            <a:spAutoFit/>
          </a:bodyPr>
          <a:lstStyle/>
          <a:p>
            <a:pPr algn="ctr">
              <a:lnSpc>
                <a:spcPts val="2800"/>
              </a:lnSpc>
            </a:pPr>
            <a:r>
              <a:rPr lang="en-US" sz="2000" b="true">
                <a:solidFill>
                  <a:srgbClr val="000000"/>
                </a:solidFill>
                <a:latin typeface="Open Sans Bold"/>
                <a:ea typeface="Open Sans Bold"/>
                <a:cs typeface="Open Sans Bold"/>
                <a:sym typeface="Open Sans Bold"/>
              </a:rPr>
              <a:t>Goals</a:t>
            </a:r>
          </a:p>
        </p:txBody>
      </p:sp>
      <p:sp>
        <p:nvSpPr>
          <p:cNvPr name="TextBox 18" id="18"/>
          <p:cNvSpPr txBox="true"/>
          <p:nvPr/>
        </p:nvSpPr>
        <p:spPr>
          <a:xfrm rot="0">
            <a:off x="6399510" y="5138574"/>
            <a:ext cx="10859790" cy="1554480"/>
          </a:xfrm>
          <a:prstGeom prst="rect">
            <a:avLst/>
          </a:prstGeom>
        </p:spPr>
        <p:txBody>
          <a:bodyPr anchor="t" rtlCol="false" tIns="0" lIns="0" bIns="0" rIns="0">
            <a:spAutoFit/>
          </a:bodyPr>
          <a:lstStyle/>
          <a:p>
            <a:pPr algn="just">
              <a:lnSpc>
                <a:spcPts val="2520"/>
              </a:lnSpc>
            </a:pPr>
            <a:r>
              <a:rPr lang="en-US" sz="1800">
                <a:solidFill>
                  <a:srgbClr val="000000"/>
                </a:solidFill>
                <a:latin typeface="Open Sans"/>
                <a:ea typeface="Open Sans"/>
                <a:cs typeface="Open Sans"/>
                <a:sym typeface="Open Sans"/>
              </a:rPr>
              <a:t>Dataset yang digunakan mencakup informasi terkait transaksi, produk, pelanggan, dan metode pembayaran. Proses pengolahan data dilakukan menggunakan Python untuk analisis mendalam dan SQL untuk penggabungan data yang presisi. Dengan pendekatan ini, proyek bertujuan untuk mengidentifikasi pola penjualan serta perilaku pelanggan guna mendukung pengambilan keputusan strategis yang berbasis data.</a:t>
            </a:r>
          </a:p>
        </p:txBody>
      </p:sp>
      <p:sp>
        <p:nvSpPr>
          <p:cNvPr name="TextBox 19" id="19"/>
          <p:cNvSpPr txBox="true"/>
          <p:nvPr/>
        </p:nvSpPr>
        <p:spPr>
          <a:xfrm rot="0">
            <a:off x="6399510" y="7710451"/>
            <a:ext cx="10859790" cy="1240155"/>
          </a:xfrm>
          <a:prstGeom prst="rect">
            <a:avLst/>
          </a:prstGeom>
        </p:spPr>
        <p:txBody>
          <a:bodyPr anchor="t" rtlCol="false" tIns="0" lIns="0" bIns="0" rIns="0">
            <a:spAutoFit/>
          </a:bodyPr>
          <a:lstStyle/>
          <a:p>
            <a:pPr algn="just" marL="388620" indent="-194310" lvl="1">
              <a:lnSpc>
                <a:spcPts val="2520"/>
              </a:lnSpc>
              <a:buAutoNum type="arabicPeriod" startAt="1"/>
            </a:pPr>
            <a:r>
              <a:rPr lang="en-US" sz="1800">
                <a:solidFill>
                  <a:srgbClr val="000000"/>
                </a:solidFill>
                <a:latin typeface="Open Sans"/>
                <a:ea typeface="Open Sans"/>
                <a:cs typeface="Open Sans"/>
                <a:sym typeface="Open Sans"/>
              </a:rPr>
              <a:t>Membersihkan dan mengintegrasikan dataset untuk memudahkan analisis.</a:t>
            </a:r>
          </a:p>
          <a:p>
            <a:pPr algn="just" marL="388620" indent="-194310" lvl="1">
              <a:lnSpc>
                <a:spcPts val="2520"/>
              </a:lnSpc>
              <a:buAutoNum type="arabicPeriod" startAt="1"/>
            </a:pPr>
            <a:r>
              <a:rPr lang="en-US" sz="1800">
                <a:solidFill>
                  <a:srgbClr val="000000"/>
                </a:solidFill>
                <a:latin typeface="Open Sans"/>
                <a:ea typeface="Open Sans"/>
                <a:cs typeface="Open Sans"/>
                <a:sym typeface="Open Sans"/>
              </a:rPr>
              <a:t>Mengidentifikasi tren utama dalam penjualan, seperti produk populer dan pola perilaku pelanggan.</a:t>
            </a:r>
          </a:p>
          <a:p>
            <a:pPr algn="just" marL="388620" indent="-194310" lvl="1">
              <a:lnSpc>
                <a:spcPts val="2520"/>
              </a:lnSpc>
              <a:buAutoNum type="arabicPeriod" startAt="1"/>
            </a:pPr>
            <a:r>
              <a:rPr lang="en-US" sz="1800">
                <a:solidFill>
                  <a:srgbClr val="000000"/>
                </a:solidFill>
                <a:latin typeface="Open Sans"/>
                <a:ea typeface="Open Sans"/>
                <a:cs typeface="Open Sans"/>
                <a:sym typeface="Open Sans"/>
              </a:rPr>
              <a:t>Memberikan rekomendasi strategis yang relevan berdasarkan temuan analisis data.</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8648" r="0" b="-58070"/>
            </a:stretch>
          </a:blipFill>
        </p:spPr>
      </p:sp>
      <p:sp>
        <p:nvSpPr>
          <p:cNvPr name="Freeform 3" id="3"/>
          <p:cNvSpPr/>
          <p:nvPr/>
        </p:nvSpPr>
        <p:spPr>
          <a:xfrm flipH="false" flipV="false" rot="0">
            <a:off x="15984335" y="0"/>
            <a:ext cx="1274965" cy="637482"/>
          </a:xfrm>
          <a:custGeom>
            <a:avLst/>
            <a:gdLst/>
            <a:ahLst/>
            <a:cxnLst/>
            <a:rect r="r" b="b" t="t" l="l"/>
            <a:pathLst>
              <a:path h="637482" w="1274965">
                <a:moveTo>
                  <a:pt x="0" y="0"/>
                </a:moveTo>
                <a:lnTo>
                  <a:pt x="1274965" y="0"/>
                </a:lnTo>
                <a:lnTo>
                  <a:pt x="1274965" y="637482"/>
                </a:lnTo>
                <a:lnTo>
                  <a:pt x="0" y="63748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6399377" y="8579596"/>
            <a:ext cx="2430974" cy="2404454"/>
          </a:xfrm>
          <a:custGeom>
            <a:avLst/>
            <a:gdLst/>
            <a:ahLst/>
            <a:cxnLst/>
            <a:rect r="r" b="b" t="t" l="l"/>
            <a:pathLst>
              <a:path h="2404454" w="2430974">
                <a:moveTo>
                  <a:pt x="0" y="0"/>
                </a:moveTo>
                <a:lnTo>
                  <a:pt x="2430974" y="0"/>
                </a:lnTo>
                <a:lnTo>
                  <a:pt x="2430974" y="2404454"/>
                </a:lnTo>
                <a:lnTo>
                  <a:pt x="0" y="240445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9144000" y="9432348"/>
            <a:ext cx="1551702" cy="1551702"/>
          </a:xfrm>
          <a:custGeom>
            <a:avLst/>
            <a:gdLst/>
            <a:ahLst/>
            <a:cxnLst/>
            <a:rect r="r" b="b" t="t" l="l"/>
            <a:pathLst>
              <a:path h="1551702" w="1551702">
                <a:moveTo>
                  <a:pt x="0" y="0"/>
                </a:moveTo>
                <a:lnTo>
                  <a:pt x="1551702" y="0"/>
                </a:lnTo>
                <a:lnTo>
                  <a:pt x="1551702" y="1551702"/>
                </a:lnTo>
                <a:lnTo>
                  <a:pt x="0" y="155170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742758" y="736922"/>
            <a:ext cx="571884" cy="583555"/>
          </a:xfrm>
          <a:custGeom>
            <a:avLst/>
            <a:gdLst/>
            <a:ahLst/>
            <a:cxnLst/>
            <a:rect r="r" b="b" t="t" l="l"/>
            <a:pathLst>
              <a:path h="583555" w="571884">
                <a:moveTo>
                  <a:pt x="0" y="0"/>
                </a:moveTo>
                <a:lnTo>
                  <a:pt x="571884" y="0"/>
                </a:lnTo>
                <a:lnTo>
                  <a:pt x="571884" y="583556"/>
                </a:lnTo>
                <a:lnTo>
                  <a:pt x="0" y="583556"/>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7" id="7"/>
          <p:cNvSpPr txBox="true"/>
          <p:nvPr/>
        </p:nvSpPr>
        <p:spPr>
          <a:xfrm rot="0">
            <a:off x="11194816" y="3529178"/>
            <a:ext cx="4868129" cy="306070"/>
          </a:xfrm>
          <a:prstGeom prst="rect">
            <a:avLst/>
          </a:prstGeom>
        </p:spPr>
        <p:txBody>
          <a:bodyPr anchor="t" rtlCol="false" tIns="0" lIns="0" bIns="0" rIns="0">
            <a:spAutoFit/>
          </a:bodyPr>
          <a:lstStyle/>
          <a:p>
            <a:pPr algn="just">
              <a:lnSpc>
                <a:spcPts val="2300"/>
              </a:lnSpc>
            </a:pPr>
            <a:r>
              <a:rPr lang="en-US" sz="2300" b="true">
                <a:solidFill>
                  <a:srgbClr val="34A83C"/>
                </a:solidFill>
                <a:latin typeface="Open Sans Bold"/>
                <a:ea typeface="Open Sans Bold"/>
                <a:cs typeface="Open Sans Bold"/>
                <a:sym typeface="Open Sans Bold"/>
              </a:rPr>
              <a:t>Syntax Breakdown</a:t>
            </a:r>
          </a:p>
        </p:txBody>
      </p:sp>
      <p:sp>
        <p:nvSpPr>
          <p:cNvPr name="Freeform 8" id="8"/>
          <p:cNvSpPr/>
          <p:nvPr/>
        </p:nvSpPr>
        <p:spPr>
          <a:xfrm flipH="false" flipV="false" rot="0">
            <a:off x="1530044" y="3863823"/>
            <a:ext cx="9165659" cy="3460036"/>
          </a:xfrm>
          <a:custGeom>
            <a:avLst/>
            <a:gdLst/>
            <a:ahLst/>
            <a:cxnLst/>
            <a:rect r="r" b="b" t="t" l="l"/>
            <a:pathLst>
              <a:path h="3460036" w="9165659">
                <a:moveTo>
                  <a:pt x="0" y="0"/>
                </a:moveTo>
                <a:lnTo>
                  <a:pt x="9165658" y="0"/>
                </a:lnTo>
                <a:lnTo>
                  <a:pt x="9165658" y="3460036"/>
                </a:lnTo>
                <a:lnTo>
                  <a:pt x="0" y="3460036"/>
                </a:lnTo>
                <a:lnTo>
                  <a:pt x="0" y="0"/>
                </a:lnTo>
                <a:close/>
              </a:path>
            </a:pathLst>
          </a:custGeom>
          <a:blipFill>
            <a:blip r:embed="rId11"/>
            <a:stretch>
              <a:fillRect l="0" t="0" r="0" b="0"/>
            </a:stretch>
          </a:blipFill>
        </p:spPr>
      </p:sp>
      <p:sp>
        <p:nvSpPr>
          <p:cNvPr name="TextBox 9" id="9"/>
          <p:cNvSpPr txBox="true"/>
          <p:nvPr/>
        </p:nvSpPr>
        <p:spPr>
          <a:xfrm rot="0">
            <a:off x="1530044" y="653415"/>
            <a:ext cx="6773755" cy="741045"/>
          </a:xfrm>
          <a:prstGeom prst="rect">
            <a:avLst/>
          </a:prstGeom>
        </p:spPr>
        <p:txBody>
          <a:bodyPr anchor="t" rtlCol="false" tIns="0" lIns="0" bIns="0" rIns="0">
            <a:spAutoFit/>
          </a:bodyPr>
          <a:lstStyle/>
          <a:p>
            <a:pPr algn="l">
              <a:lnSpc>
                <a:spcPts val="4800"/>
              </a:lnSpc>
            </a:pPr>
            <a:r>
              <a:rPr lang="en-US" sz="4800">
                <a:solidFill>
                  <a:srgbClr val="5383FF"/>
                </a:solidFill>
                <a:latin typeface="Impact"/>
                <a:ea typeface="Impact"/>
                <a:cs typeface="Impact"/>
                <a:sym typeface="Impact"/>
              </a:rPr>
              <a:t>CODE PROBLEM - 4.2</a:t>
            </a:r>
          </a:p>
        </p:txBody>
      </p:sp>
      <p:sp>
        <p:nvSpPr>
          <p:cNvPr name="TextBox 10" id="10"/>
          <p:cNvSpPr txBox="true"/>
          <p:nvPr/>
        </p:nvSpPr>
        <p:spPr>
          <a:xfrm rot="0">
            <a:off x="1530044" y="1620214"/>
            <a:ext cx="4868129" cy="306070"/>
          </a:xfrm>
          <a:prstGeom prst="rect">
            <a:avLst/>
          </a:prstGeom>
        </p:spPr>
        <p:txBody>
          <a:bodyPr anchor="t" rtlCol="false" tIns="0" lIns="0" bIns="0" rIns="0">
            <a:spAutoFit/>
          </a:bodyPr>
          <a:lstStyle/>
          <a:p>
            <a:pPr algn="just">
              <a:lnSpc>
                <a:spcPts val="2300"/>
              </a:lnSpc>
            </a:pPr>
            <a:r>
              <a:rPr lang="en-US" sz="2300" b="true">
                <a:solidFill>
                  <a:srgbClr val="34A83C"/>
                </a:solidFill>
                <a:latin typeface="Open Sans Bold"/>
                <a:ea typeface="Open Sans Bold"/>
                <a:cs typeface="Open Sans Bold"/>
                <a:sym typeface="Open Sans Bold"/>
              </a:rPr>
              <a:t>Problem Approach</a:t>
            </a:r>
          </a:p>
        </p:txBody>
      </p:sp>
      <p:sp>
        <p:nvSpPr>
          <p:cNvPr name="TextBox 11" id="11"/>
          <p:cNvSpPr txBox="true"/>
          <p:nvPr/>
        </p:nvSpPr>
        <p:spPr>
          <a:xfrm rot="0">
            <a:off x="1530044" y="1907234"/>
            <a:ext cx="16084820" cy="1007745"/>
          </a:xfrm>
          <a:prstGeom prst="rect">
            <a:avLst/>
          </a:prstGeom>
        </p:spPr>
        <p:txBody>
          <a:bodyPr anchor="t" rtlCol="false" tIns="0" lIns="0" bIns="0" rIns="0">
            <a:spAutoFit/>
          </a:bodyPr>
          <a:lstStyle/>
          <a:p>
            <a:pPr algn="just">
              <a:lnSpc>
                <a:spcPts val="2700"/>
              </a:lnSpc>
            </a:pPr>
            <a:r>
              <a:rPr lang="en-US" sz="1800">
                <a:solidFill>
                  <a:srgbClr val="0A0147"/>
                </a:solidFill>
                <a:latin typeface="Open Sans"/>
                <a:ea typeface="Open Sans"/>
                <a:cs typeface="Open Sans"/>
                <a:sym typeface="Open Sans"/>
              </a:rPr>
              <a:t>Visualisasi akan membandingkan rata-rata penjualan antara weekdays dan weekends untuk keseluruhan periode Oktober hingga Desember 2022. Grafik batang akan menampilkan kedua kategori tersebut, dan nilai rata-rata akan ditampilkan di atas setiap batang untuk menunjukkan angka dengan jelas.</a:t>
            </a:r>
          </a:p>
        </p:txBody>
      </p:sp>
      <p:sp>
        <p:nvSpPr>
          <p:cNvPr name="TextBox 12" id="12"/>
          <p:cNvSpPr txBox="true"/>
          <p:nvPr/>
        </p:nvSpPr>
        <p:spPr>
          <a:xfrm rot="0">
            <a:off x="1530044" y="3486479"/>
            <a:ext cx="4868129" cy="306070"/>
          </a:xfrm>
          <a:prstGeom prst="rect">
            <a:avLst/>
          </a:prstGeom>
        </p:spPr>
        <p:txBody>
          <a:bodyPr anchor="t" rtlCol="false" tIns="0" lIns="0" bIns="0" rIns="0">
            <a:spAutoFit/>
          </a:bodyPr>
          <a:lstStyle/>
          <a:p>
            <a:pPr algn="just">
              <a:lnSpc>
                <a:spcPts val="2300"/>
              </a:lnSpc>
            </a:pPr>
            <a:r>
              <a:rPr lang="en-US" sz="2300" b="true">
                <a:solidFill>
                  <a:srgbClr val="34A83C"/>
                </a:solidFill>
                <a:latin typeface="Open Sans Bold"/>
                <a:ea typeface="Open Sans Bold"/>
                <a:cs typeface="Open Sans Bold"/>
                <a:sym typeface="Open Sans Bold"/>
              </a:rPr>
              <a:t>Visualization</a:t>
            </a:r>
          </a:p>
        </p:txBody>
      </p:sp>
      <p:sp>
        <p:nvSpPr>
          <p:cNvPr name="TextBox 13" id="13"/>
          <p:cNvSpPr txBox="true"/>
          <p:nvPr/>
        </p:nvSpPr>
        <p:spPr>
          <a:xfrm rot="0">
            <a:off x="959136" y="9638313"/>
            <a:ext cx="4868129" cy="315595"/>
          </a:xfrm>
          <a:prstGeom prst="rect">
            <a:avLst/>
          </a:prstGeom>
        </p:spPr>
        <p:txBody>
          <a:bodyPr anchor="t" rtlCol="false" tIns="0" lIns="0" bIns="0" rIns="0">
            <a:spAutoFit/>
          </a:bodyPr>
          <a:lstStyle/>
          <a:p>
            <a:pPr algn="just">
              <a:lnSpc>
                <a:spcPts val="2300"/>
              </a:lnSpc>
            </a:pPr>
            <a:r>
              <a:rPr lang="en-US" sz="2300" b="true">
                <a:solidFill>
                  <a:srgbClr val="34A83C"/>
                </a:solidFill>
                <a:latin typeface="Glacial Indifference Bold"/>
                <a:ea typeface="Glacial Indifference Bold"/>
                <a:cs typeface="Glacial Indifference Bold"/>
                <a:sym typeface="Glacial Indifference Bold"/>
              </a:rPr>
              <a:t>Final Project Python Kelompok B4</a:t>
            </a:r>
          </a:p>
        </p:txBody>
      </p:sp>
      <p:grpSp>
        <p:nvGrpSpPr>
          <p:cNvPr name="Group 14" id="14"/>
          <p:cNvGrpSpPr/>
          <p:nvPr/>
        </p:nvGrpSpPr>
        <p:grpSpPr>
          <a:xfrm rot="0">
            <a:off x="11194816" y="3792549"/>
            <a:ext cx="6064484" cy="3967405"/>
            <a:chOff x="0" y="0"/>
            <a:chExt cx="1597230" cy="1044913"/>
          </a:xfrm>
        </p:grpSpPr>
        <p:sp>
          <p:nvSpPr>
            <p:cNvPr name="Freeform 15" id="15"/>
            <p:cNvSpPr/>
            <p:nvPr/>
          </p:nvSpPr>
          <p:spPr>
            <a:xfrm flipH="false" flipV="false" rot="0">
              <a:off x="0" y="0"/>
              <a:ext cx="1597230" cy="1044913"/>
            </a:xfrm>
            <a:custGeom>
              <a:avLst/>
              <a:gdLst/>
              <a:ahLst/>
              <a:cxnLst/>
              <a:rect r="r" b="b" t="t" l="l"/>
              <a:pathLst>
                <a:path h="1044913" w="1597230">
                  <a:moveTo>
                    <a:pt x="0" y="0"/>
                  </a:moveTo>
                  <a:lnTo>
                    <a:pt x="1597230" y="0"/>
                  </a:lnTo>
                  <a:lnTo>
                    <a:pt x="1597230" y="1044913"/>
                  </a:lnTo>
                  <a:lnTo>
                    <a:pt x="0" y="1044913"/>
                  </a:lnTo>
                  <a:close/>
                </a:path>
              </a:pathLst>
            </a:custGeom>
            <a:solidFill>
              <a:srgbClr val="F6F6F5"/>
            </a:solidFill>
          </p:spPr>
        </p:sp>
        <p:sp>
          <p:nvSpPr>
            <p:cNvPr name="TextBox 16" id="16"/>
            <p:cNvSpPr txBox="true"/>
            <p:nvPr/>
          </p:nvSpPr>
          <p:spPr>
            <a:xfrm>
              <a:off x="0" y="19050"/>
              <a:ext cx="1597230" cy="1025863"/>
            </a:xfrm>
            <a:prstGeom prst="rect">
              <a:avLst/>
            </a:prstGeom>
          </p:spPr>
          <p:txBody>
            <a:bodyPr anchor="ctr" rtlCol="false" tIns="254000" lIns="254000" bIns="254000" rIns="254000"/>
            <a:lstStyle/>
            <a:p>
              <a:pPr algn="just" marL="388620" indent="-194310" lvl="1">
                <a:lnSpc>
                  <a:spcPts val="2016"/>
                </a:lnSpc>
                <a:buFont typeface="Arial"/>
                <a:buChar char="•"/>
              </a:pPr>
              <a:r>
                <a:rPr lang="en-US" sz="1800">
                  <a:solidFill>
                    <a:srgbClr val="000000"/>
                  </a:solidFill>
                  <a:latin typeface="Open Sans"/>
                  <a:ea typeface="Open Sans"/>
                  <a:cs typeface="Open Sans"/>
                  <a:sym typeface="Open Sans"/>
                </a:rPr>
                <a:t>Mengatur Ukuran Grafik</a:t>
              </a:r>
            </a:p>
            <a:p>
              <a:pPr algn="just" marL="777240" indent="-259080" lvl="2">
                <a:lnSpc>
                  <a:spcPts val="2016"/>
                </a:lnSpc>
                <a:buFont typeface="Arial"/>
                <a:buChar char="⚬"/>
              </a:pPr>
              <a:r>
                <a:rPr lang="en-US" sz="1800">
                  <a:solidFill>
                    <a:srgbClr val="000000"/>
                  </a:solidFill>
                  <a:latin typeface="Open Sans"/>
                  <a:ea typeface="Open Sans"/>
                  <a:cs typeface="Open Sans"/>
                  <a:sym typeface="Open Sans"/>
                </a:rPr>
                <a:t>plt.figure(figsize=(8, 6)): Mengatur ukuran grafik menjadi 8x6 inci.</a:t>
              </a:r>
            </a:p>
            <a:p>
              <a:pPr algn="just" marL="388620" indent="-194310" lvl="1">
                <a:lnSpc>
                  <a:spcPts val="2016"/>
                </a:lnSpc>
                <a:buFont typeface="Arial"/>
                <a:buChar char="•"/>
              </a:pPr>
              <a:r>
                <a:rPr lang="en-US" sz="1800">
                  <a:solidFill>
                    <a:srgbClr val="000000"/>
                  </a:solidFill>
                  <a:latin typeface="Open Sans"/>
                  <a:ea typeface="Open Sans"/>
                  <a:cs typeface="Open Sans"/>
                  <a:sym typeface="Open Sans"/>
                </a:rPr>
                <a:t>Buat Bar Plot</a:t>
              </a:r>
            </a:p>
            <a:p>
              <a:pPr algn="just" marL="777240" indent="-259080" lvl="2">
                <a:lnSpc>
                  <a:spcPts val="2016"/>
                </a:lnSpc>
                <a:buFont typeface="Arial"/>
                <a:buChar char="⚬"/>
              </a:pPr>
              <a:r>
                <a:rPr lang="en-US" sz="1800">
                  <a:solidFill>
                    <a:srgbClr val="000000"/>
                  </a:solidFill>
                  <a:latin typeface="Open Sans"/>
                  <a:ea typeface="Open Sans"/>
                  <a:cs typeface="Open Sans"/>
                  <a:sym typeface="Open Sans"/>
                </a:rPr>
                <a:t>sns.barplot(): Membuat grafik batang untuk membandingkan rata-rata penjualan weekdays dan weekends.</a:t>
              </a:r>
            </a:p>
            <a:p>
              <a:pPr algn="just" marL="388620" indent="-194310" lvl="1">
                <a:lnSpc>
                  <a:spcPts val="2016"/>
                </a:lnSpc>
                <a:buFont typeface="Arial"/>
                <a:buChar char="•"/>
              </a:pPr>
              <a:r>
                <a:rPr lang="en-US" sz="1800">
                  <a:solidFill>
                    <a:srgbClr val="000000"/>
                  </a:solidFill>
                  <a:latin typeface="Open Sans"/>
                  <a:ea typeface="Open Sans"/>
                  <a:cs typeface="Open Sans"/>
                  <a:sym typeface="Open Sans"/>
                </a:rPr>
                <a:t>Tambahkan Judul dan Label</a:t>
              </a:r>
            </a:p>
            <a:p>
              <a:pPr algn="just" marL="777240" indent="-259080" lvl="2">
                <a:lnSpc>
                  <a:spcPts val="2016"/>
                </a:lnSpc>
                <a:buFont typeface="Arial"/>
                <a:buChar char="⚬"/>
              </a:pPr>
              <a:r>
                <a:rPr lang="en-US" sz="1800">
                  <a:solidFill>
                    <a:srgbClr val="000000"/>
                  </a:solidFill>
                  <a:latin typeface="Open Sans"/>
                  <a:ea typeface="Open Sans"/>
                  <a:cs typeface="Open Sans"/>
                  <a:sym typeface="Open Sans"/>
                </a:rPr>
                <a:t>plt.text(): Menambahkan nilai rata-rata pada batang grafik untuk memperjelas perbandingan.</a:t>
              </a:r>
            </a:p>
            <a:p>
              <a:pPr algn="just" marL="388620" indent="-194310" lvl="1">
                <a:lnSpc>
                  <a:spcPts val="2016"/>
                </a:lnSpc>
                <a:buFont typeface="Arial"/>
                <a:buChar char="•"/>
              </a:pPr>
              <a:r>
                <a:rPr lang="en-US" sz="1800">
                  <a:solidFill>
                    <a:srgbClr val="000000"/>
                  </a:solidFill>
                  <a:latin typeface="Open Sans"/>
                  <a:ea typeface="Open Sans"/>
                  <a:cs typeface="Open Sans"/>
                  <a:sym typeface="Open Sans"/>
                </a:rPr>
                <a:t>Menampilkan Grafik</a:t>
              </a:r>
            </a:p>
            <a:p>
              <a:pPr algn="just" marL="777240" indent="-259080" lvl="2">
                <a:lnSpc>
                  <a:spcPts val="2016"/>
                </a:lnSpc>
                <a:buFont typeface="Arial"/>
                <a:buChar char="⚬"/>
              </a:pPr>
              <a:r>
                <a:rPr lang="en-US" sz="1800">
                  <a:solidFill>
                    <a:srgbClr val="000000"/>
                  </a:solidFill>
                  <a:latin typeface="Open Sans"/>
                  <a:ea typeface="Open Sans"/>
                  <a:cs typeface="Open Sans"/>
                  <a:sym typeface="Open Sans"/>
                </a:rPr>
                <a:t>plt.show(): Menampilkan grafik yang telah dibuat.</a:t>
              </a:r>
            </a:p>
          </p:txBody>
        </p:sp>
      </p:gr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8648" r="0" b="-58070"/>
            </a:stretch>
          </a:blipFill>
        </p:spPr>
      </p:sp>
      <p:sp>
        <p:nvSpPr>
          <p:cNvPr name="Freeform 3" id="3"/>
          <p:cNvSpPr/>
          <p:nvPr/>
        </p:nvSpPr>
        <p:spPr>
          <a:xfrm flipH="false" flipV="false" rot="0">
            <a:off x="15984335" y="0"/>
            <a:ext cx="1274965" cy="637482"/>
          </a:xfrm>
          <a:custGeom>
            <a:avLst/>
            <a:gdLst/>
            <a:ahLst/>
            <a:cxnLst/>
            <a:rect r="r" b="b" t="t" l="l"/>
            <a:pathLst>
              <a:path h="637482" w="1274965">
                <a:moveTo>
                  <a:pt x="0" y="0"/>
                </a:moveTo>
                <a:lnTo>
                  <a:pt x="1274965" y="0"/>
                </a:lnTo>
                <a:lnTo>
                  <a:pt x="1274965" y="637482"/>
                </a:lnTo>
                <a:lnTo>
                  <a:pt x="0" y="63748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6399377" y="8579596"/>
            <a:ext cx="2430974" cy="2404454"/>
          </a:xfrm>
          <a:custGeom>
            <a:avLst/>
            <a:gdLst/>
            <a:ahLst/>
            <a:cxnLst/>
            <a:rect r="r" b="b" t="t" l="l"/>
            <a:pathLst>
              <a:path h="2404454" w="2430974">
                <a:moveTo>
                  <a:pt x="0" y="0"/>
                </a:moveTo>
                <a:lnTo>
                  <a:pt x="2430974" y="0"/>
                </a:lnTo>
                <a:lnTo>
                  <a:pt x="2430974" y="2404454"/>
                </a:lnTo>
                <a:lnTo>
                  <a:pt x="0" y="240445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9144000" y="9432348"/>
            <a:ext cx="1551702" cy="1551702"/>
          </a:xfrm>
          <a:custGeom>
            <a:avLst/>
            <a:gdLst/>
            <a:ahLst/>
            <a:cxnLst/>
            <a:rect r="r" b="b" t="t" l="l"/>
            <a:pathLst>
              <a:path h="1551702" w="1551702">
                <a:moveTo>
                  <a:pt x="0" y="0"/>
                </a:moveTo>
                <a:lnTo>
                  <a:pt x="1551702" y="0"/>
                </a:lnTo>
                <a:lnTo>
                  <a:pt x="1551702" y="1551702"/>
                </a:lnTo>
                <a:lnTo>
                  <a:pt x="0" y="155170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742758" y="736922"/>
            <a:ext cx="571884" cy="583555"/>
          </a:xfrm>
          <a:custGeom>
            <a:avLst/>
            <a:gdLst/>
            <a:ahLst/>
            <a:cxnLst/>
            <a:rect r="r" b="b" t="t" l="l"/>
            <a:pathLst>
              <a:path h="583555" w="571884">
                <a:moveTo>
                  <a:pt x="0" y="0"/>
                </a:moveTo>
                <a:lnTo>
                  <a:pt x="571884" y="0"/>
                </a:lnTo>
                <a:lnTo>
                  <a:pt x="571884" y="583556"/>
                </a:lnTo>
                <a:lnTo>
                  <a:pt x="0" y="583556"/>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grpSp>
        <p:nvGrpSpPr>
          <p:cNvPr name="Group 7" id="7"/>
          <p:cNvGrpSpPr/>
          <p:nvPr/>
        </p:nvGrpSpPr>
        <p:grpSpPr>
          <a:xfrm rot="0">
            <a:off x="9919851" y="2112582"/>
            <a:ext cx="7623441" cy="3497252"/>
            <a:chOff x="0" y="0"/>
            <a:chExt cx="2007820" cy="921087"/>
          </a:xfrm>
        </p:grpSpPr>
        <p:sp>
          <p:nvSpPr>
            <p:cNvPr name="Freeform 8" id="8"/>
            <p:cNvSpPr/>
            <p:nvPr/>
          </p:nvSpPr>
          <p:spPr>
            <a:xfrm flipH="false" flipV="false" rot="0">
              <a:off x="0" y="0"/>
              <a:ext cx="2007820" cy="921087"/>
            </a:xfrm>
            <a:custGeom>
              <a:avLst/>
              <a:gdLst/>
              <a:ahLst/>
              <a:cxnLst/>
              <a:rect r="r" b="b" t="t" l="l"/>
              <a:pathLst>
                <a:path h="921087" w="2007820">
                  <a:moveTo>
                    <a:pt x="30466" y="0"/>
                  </a:moveTo>
                  <a:lnTo>
                    <a:pt x="1977354" y="0"/>
                  </a:lnTo>
                  <a:cubicBezTo>
                    <a:pt x="1994180" y="0"/>
                    <a:pt x="2007820" y="13640"/>
                    <a:pt x="2007820" y="30466"/>
                  </a:cubicBezTo>
                  <a:lnTo>
                    <a:pt x="2007820" y="890621"/>
                  </a:lnTo>
                  <a:cubicBezTo>
                    <a:pt x="2007820" y="907447"/>
                    <a:pt x="1994180" y="921087"/>
                    <a:pt x="1977354" y="921087"/>
                  </a:cubicBezTo>
                  <a:lnTo>
                    <a:pt x="30466" y="921087"/>
                  </a:lnTo>
                  <a:cubicBezTo>
                    <a:pt x="13640" y="921087"/>
                    <a:pt x="0" y="907447"/>
                    <a:pt x="0" y="890621"/>
                  </a:cubicBezTo>
                  <a:lnTo>
                    <a:pt x="0" y="30466"/>
                  </a:lnTo>
                  <a:cubicBezTo>
                    <a:pt x="0" y="13640"/>
                    <a:pt x="13640" y="0"/>
                    <a:pt x="30466" y="0"/>
                  </a:cubicBezTo>
                  <a:close/>
                </a:path>
              </a:pathLst>
            </a:custGeom>
            <a:solidFill>
              <a:srgbClr val="F6F6F5"/>
            </a:solidFill>
          </p:spPr>
        </p:sp>
        <p:sp>
          <p:nvSpPr>
            <p:cNvPr name="TextBox 9" id="9"/>
            <p:cNvSpPr txBox="true"/>
            <p:nvPr/>
          </p:nvSpPr>
          <p:spPr>
            <a:xfrm>
              <a:off x="0" y="38100"/>
              <a:ext cx="2007820" cy="882987"/>
            </a:xfrm>
            <a:prstGeom prst="rect">
              <a:avLst/>
            </a:prstGeom>
          </p:spPr>
          <p:txBody>
            <a:bodyPr anchor="ctr" rtlCol="false" tIns="254000" lIns="254000" bIns="254000" rIns="254000"/>
            <a:lstStyle/>
            <a:p>
              <a:pPr algn="just" marL="388623" indent="-194312" lvl="1">
                <a:lnSpc>
                  <a:spcPts val="1818"/>
                </a:lnSpc>
                <a:buFont typeface="Arial"/>
                <a:buChar char="•"/>
              </a:pPr>
              <a:r>
                <a:rPr lang="en-US" sz="1800">
                  <a:solidFill>
                    <a:srgbClr val="000000"/>
                  </a:solidFill>
                  <a:latin typeface="Open Sans"/>
                  <a:ea typeface="Open Sans"/>
                  <a:cs typeface="Open Sans"/>
                  <a:sym typeface="Open Sans"/>
                </a:rPr>
                <a:t>Penjualan rata-rata harian pada weekdays lebih tinggi dibandingkan weekends.</a:t>
              </a:r>
            </a:p>
            <a:p>
              <a:pPr algn="just" marL="388623" indent="-194312" lvl="1">
                <a:lnSpc>
                  <a:spcPts val="1818"/>
                </a:lnSpc>
                <a:buFont typeface="Arial"/>
                <a:buChar char="•"/>
              </a:pPr>
              <a:r>
                <a:rPr lang="en-US" sz="1800">
                  <a:solidFill>
                    <a:srgbClr val="000000"/>
                  </a:solidFill>
                  <a:latin typeface="Open Sans"/>
                  <a:ea typeface="Open Sans"/>
                  <a:cs typeface="Open Sans"/>
                  <a:sym typeface="Open Sans"/>
                </a:rPr>
                <a:t>Pada Q4, penjualan pada hari kerja (weekdays) lebih tinggi daripada penjualan akhir pekan (weekends). Selisihnya adalah sekitar 211,280.86, dengan penjualan weekdays lebih tinggi.</a:t>
              </a:r>
            </a:p>
            <a:p>
              <a:pPr algn="just" marL="388623" indent="-194312" lvl="1">
                <a:lnSpc>
                  <a:spcPts val="1818"/>
                </a:lnSpc>
                <a:buFont typeface="Arial"/>
                <a:buChar char="•"/>
              </a:pPr>
              <a:r>
                <a:rPr lang="en-US" sz="1800">
                  <a:solidFill>
                    <a:srgbClr val="000000"/>
                  </a:solidFill>
                  <a:latin typeface="Open Sans"/>
                  <a:ea typeface="Open Sans"/>
                  <a:cs typeface="Open Sans"/>
                  <a:sym typeface="Open Sans"/>
                </a:rPr>
                <a:t>Penurunan penjualan di weekends cukup signifikan, yaitu sekitar 27.43% lebih rendah dibandingkan dengan penjualan di weekdays. Ini berarti bahwa konsumen cenderung lebih banyak berbelanja pada hari kerja daripada pada akhir pekan selama kuartal keempat.</a:t>
              </a:r>
            </a:p>
            <a:p>
              <a:pPr algn="just" marL="388623" indent="-194312" lvl="1">
                <a:lnSpc>
                  <a:spcPts val="1818"/>
                </a:lnSpc>
                <a:buFont typeface="Arial"/>
                <a:buChar char="•"/>
              </a:pPr>
              <a:r>
                <a:rPr lang="en-US" sz="1800">
                  <a:solidFill>
                    <a:srgbClr val="000000"/>
                  </a:solidFill>
                  <a:latin typeface="Open Sans"/>
                  <a:ea typeface="Open Sans"/>
                  <a:cs typeface="Open Sans"/>
                  <a:sym typeface="Open Sans"/>
                </a:rPr>
                <a:t>Campaign yang dilakukan setiap Sabtu dan Minggu (weekends) tidak cukup efektif untuk meningkatkan penjualan hingga menyamai atau mendekati level penjualan pada weekdays.</a:t>
              </a:r>
            </a:p>
          </p:txBody>
        </p:sp>
      </p:grpSp>
      <p:sp>
        <p:nvSpPr>
          <p:cNvPr name="Freeform 10" id="10"/>
          <p:cNvSpPr/>
          <p:nvPr/>
        </p:nvSpPr>
        <p:spPr>
          <a:xfrm flipH="false" flipV="false" rot="0">
            <a:off x="1530044" y="1987745"/>
            <a:ext cx="7757490" cy="5876246"/>
          </a:xfrm>
          <a:custGeom>
            <a:avLst/>
            <a:gdLst/>
            <a:ahLst/>
            <a:cxnLst/>
            <a:rect r="r" b="b" t="t" l="l"/>
            <a:pathLst>
              <a:path h="5876246" w="7757490">
                <a:moveTo>
                  <a:pt x="0" y="0"/>
                </a:moveTo>
                <a:lnTo>
                  <a:pt x="7757489" y="0"/>
                </a:lnTo>
                <a:lnTo>
                  <a:pt x="7757489" y="5876245"/>
                </a:lnTo>
                <a:lnTo>
                  <a:pt x="0" y="5876245"/>
                </a:lnTo>
                <a:lnTo>
                  <a:pt x="0" y="0"/>
                </a:lnTo>
                <a:close/>
              </a:path>
            </a:pathLst>
          </a:custGeom>
          <a:blipFill>
            <a:blip r:embed="rId11"/>
            <a:stretch>
              <a:fillRect l="0" t="0" r="0" b="0"/>
            </a:stretch>
          </a:blipFill>
          <a:ln w="38100" cap="rnd">
            <a:solidFill>
              <a:srgbClr val="34A83C"/>
            </a:solidFill>
            <a:prstDash val="lgDash"/>
            <a:round/>
          </a:ln>
        </p:spPr>
      </p:sp>
      <p:sp>
        <p:nvSpPr>
          <p:cNvPr name="Freeform 11" id="11"/>
          <p:cNvSpPr/>
          <p:nvPr/>
        </p:nvSpPr>
        <p:spPr>
          <a:xfrm flipH="false" flipV="false" rot="0">
            <a:off x="1530044" y="8064015"/>
            <a:ext cx="7757490" cy="1201033"/>
          </a:xfrm>
          <a:custGeom>
            <a:avLst/>
            <a:gdLst/>
            <a:ahLst/>
            <a:cxnLst/>
            <a:rect r="r" b="b" t="t" l="l"/>
            <a:pathLst>
              <a:path h="1201033" w="7757490">
                <a:moveTo>
                  <a:pt x="0" y="0"/>
                </a:moveTo>
                <a:lnTo>
                  <a:pt x="7757489" y="0"/>
                </a:lnTo>
                <a:lnTo>
                  <a:pt x="7757489" y="1201033"/>
                </a:lnTo>
                <a:lnTo>
                  <a:pt x="0" y="1201033"/>
                </a:lnTo>
                <a:lnTo>
                  <a:pt x="0" y="0"/>
                </a:lnTo>
                <a:close/>
              </a:path>
            </a:pathLst>
          </a:custGeom>
          <a:blipFill>
            <a:blip r:embed="rId12"/>
            <a:stretch>
              <a:fillRect l="0" t="0" r="0" b="0"/>
            </a:stretch>
          </a:blipFill>
        </p:spPr>
      </p:sp>
      <p:sp>
        <p:nvSpPr>
          <p:cNvPr name="TextBox 12" id="12"/>
          <p:cNvSpPr txBox="true"/>
          <p:nvPr/>
        </p:nvSpPr>
        <p:spPr>
          <a:xfrm rot="0">
            <a:off x="9919851" y="1806512"/>
            <a:ext cx="4868129" cy="306070"/>
          </a:xfrm>
          <a:prstGeom prst="rect">
            <a:avLst/>
          </a:prstGeom>
        </p:spPr>
        <p:txBody>
          <a:bodyPr anchor="t" rtlCol="false" tIns="0" lIns="0" bIns="0" rIns="0">
            <a:spAutoFit/>
          </a:bodyPr>
          <a:lstStyle/>
          <a:p>
            <a:pPr algn="just">
              <a:lnSpc>
                <a:spcPts val="2300"/>
              </a:lnSpc>
            </a:pPr>
            <a:r>
              <a:rPr lang="en-US" sz="2300" b="true">
                <a:solidFill>
                  <a:srgbClr val="34A83C"/>
                </a:solidFill>
                <a:latin typeface="Open Sans Bold"/>
                <a:ea typeface="Open Sans Bold"/>
                <a:cs typeface="Open Sans Bold"/>
                <a:sym typeface="Open Sans Bold"/>
              </a:rPr>
              <a:t>Insight</a:t>
            </a:r>
          </a:p>
        </p:txBody>
      </p:sp>
      <p:sp>
        <p:nvSpPr>
          <p:cNvPr name="TextBox 13" id="13"/>
          <p:cNvSpPr txBox="true"/>
          <p:nvPr/>
        </p:nvSpPr>
        <p:spPr>
          <a:xfrm rot="0">
            <a:off x="1530044" y="653415"/>
            <a:ext cx="6773755" cy="741045"/>
          </a:xfrm>
          <a:prstGeom prst="rect">
            <a:avLst/>
          </a:prstGeom>
        </p:spPr>
        <p:txBody>
          <a:bodyPr anchor="t" rtlCol="false" tIns="0" lIns="0" bIns="0" rIns="0">
            <a:spAutoFit/>
          </a:bodyPr>
          <a:lstStyle/>
          <a:p>
            <a:pPr algn="l">
              <a:lnSpc>
                <a:spcPts val="4800"/>
              </a:lnSpc>
            </a:pPr>
            <a:r>
              <a:rPr lang="en-US" sz="4800">
                <a:solidFill>
                  <a:srgbClr val="5383FF"/>
                </a:solidFill>
                <a:latin typeface="Impact"/>
                <a:ea typeface="Impact"/>
                <a:cs typeface="Impact"/>
                <a:sym typeface="Impact"/>
              </a:rPr>
              <a:t>RESULT PROBLEM - 4.2</a:t>
            </a:r>
          </a:p>
        </p:txBody>
      </p:sp>
      <p:sp>
        <p:nvSpPr>
          <p:cNvPr name="TextBox 14" id="14"/>
          <p:cNvSpPr txBox="true"/>
          <p:nvPr/>
        </p:nvSpPr>
        <p:spPr>
          <a:xfrm rot="0">
            <a:off x="1530044" y="1634427"/>
            <a:ext cx="4868129" cy="306070"/>
          </a:xfrm>
          <a:prstGeom prst="rect">
            <a:avLst/>
          </a:prstGeom>
        </p:spPr>
        <p:txBody>
          <a:bodyPr anchor="t" rtlCol="false" tIns="0" lIns="0" bIns="0" rIns="0">
            <a:spAutoFit/>
          </a:bodyPr>
          <a:lstStyle/>
          <a:p>
            <a:pPr algn="just">
              <a:lnSpc>
                <a:spcPts val="2300"/>
              </a:lnSpc>
            </a:pPr>
            <a:r>
              <a:rPr lang="en-US" sz="2300" b="true">
                <a:solidFill>
                  <a:srgbClr val="34A83C"/>
                </a:solidFill>
                <a:latin typeface="Open Sans Bold"/>
                <a:ea typeface="Open Sans Bold"/>
                <a:cs typeface="Open Sans Bold"/>
                <a:sym typeface="Open Sans Bold"/>
              </a:rPr>
              <a:t>Output</a:t>
            </a:r>
          </a:p>
        </p:txBody>
      </p:sp>
      <p:sp>
        <p:nvSpPr>
          <p:cNvPr name="TextBox 15" id="15"/>
          <p:cNvSpPr txBox="true"/>
          <p:nvPr/>
        </p:nvSpPr>
        <p:spPr>
          <a:xfrm rot="0">
            <a:off x="959136" y="9638313"/>
            <a:ext cx="4868129" cy="315595"/>
          </a:xfrm>
          <a:prstGeom prst="rect">
            <a:avLst/>
          </a:prstGeom>
        </p:spPr>
        <p:txBody>
          <a:bodyPr anchor="t" rtlCol="false" tIns="0" lIns="0" bIns="0" rIns="0">
            <a:spAutoFit/>
          </a:bodyPr>
          <a:lstStyle/>
          <a:p>
            <a:pPr algn="just">
              <a:lnSpc>
                <a:spcPts val="2300"/>
              </a:lnSpc>
            </a:pPr>
            <a:r>
              <a:rPr lang="en-US" sz="2300" b="true">
                <a:solidFill>
                  <a:srgbClr val="34A83C"/>
                </a:solidFill>
                <a:latin typeface="Glacial Indifference Bold"/>
                <a:ea typeface="Glacial Indifference Bold"/>
                <a:cs typeface="Glacial Indifference Bold"/>
                <a:sym typeface="Glacial Indifference Bold"/>
              </a:rPr>
              <a:t>Final Project Python Kelompok B4</a:t>
            </a:r>
          </a:p>
        </p:txBody>
      </p:sp>
      <p:grpSp>
        <p:nvGrpSpPr>
          <p:cNvPr name="Group 16" id="16"/>
          <p:cNvGrpSpPr/>
          <p:nvPr/>
        </p:nvGrpSpPr>
        <p:grpSpPr>
          <a:xfrm rot="0">
            <a:off x="9919851" y="6249476"/>
            <a:ext cx="7623441" cy="3229028"/>
            <a:chOff x="0" y="0"/>
            <a:chExt cx="2007820" cy="850444"/>
          </a:xfrm>
        </p:grpSpPr>
        <p:sp>
          <p:nvSpPr>
            <p:cNvPr name="Freeform 17" id="17"/>
            <p:cNvSpPr/>
            <p:nvPr/>
          </p:nvSpPr>
          <p:spPr>
            <a:xfrm flipH="false" flipV="false" rot="0">
              <a:off x="0" y="0"/>
              <a:ext cx="2007820" cy="850444"/>
            </a:xfrm>
            <a:custGeom>
              <a:avLst/>
              <a:gdLst/>
              <a:ahLst/>
              <a:cxnLst/>
              <a:rect r="r" b="b" t="t" l="l"/>
              <a:pathLst>
                <a:path h="850444" w="2007820">
                  <a:moveTo>
                    <a:pt x="30466" y="0"/>
                  </a:moveTo>
                  <a:lnTo>
                    <a:pt x="1977354" y="0"/>
                  </a:lnTo>
                  <a:cubicBezTo>
                    <a:pt x="1994180" y="0"/>
                    <a:pt x="2007820" y="13640"/>
                    <a:pt x="2007820" y="30466"/>
                  </a:cubicBezTo>
                  <a:lnTo>
                    <a:pt x="2007820" y="819977"/>
                  </a:lnTo>
                  <a:cubicBezTo>
                    <a:pt x="2007820" y="836803"/>
                    <a:pt x="1994180" y="850444"/>
                    <a:pt x="1977354" y="850444"/>
                  </a:cubicBezTo>
                  <a:lnTo>
                    <a:pt x="30466" y="850444"/>
                  </a:lnTo>
                  <a:cubicBezTo>
                    <a:pt x="13640" y="850444"/>
                    <a:pt x="0" y="836803"/>
                    <a:pt x="0" y="819977"/>
                  </a:cubicBezTo>
                  <a:lnTo>
                    <a:pt x="0" y="30466"/>
                  </a:lnTo>
                  <a:cubicBezTo>
                    <a:pt x="0" y="13640"/>
                    <a:pt x="13640" y="0"/>
                    <a:pt x="30466" y="0"/>
                  </a:cubicBezTo>
                  <a:close/>
                </a:path>
              </a:pathLst>
            </a:custGeom>
            <a:solidFill>
              <a:srgbClr val="F6F6F5"/>
            </a:solidFill>
          </p:spPr>
        </p:sp>
        <p:sp>
          <p:nvSpPr>
            <p:cNvPr name="TextBox 18" id="18"/>
            <p:cNvSpPr txBox="true"/>
            <p:nvPr/>
          </p:nvSpPr>
          <p:spPr>
            <a:xfrm>
              <a:off x="0" y="28575"/>
              <a:ext cx="2007820" cy="821869"/>
            </a:xfrm>
            <a:prstGeom prst="rect">
              <a:avLst/>
            </a:prstGeom>
          </p:spPr>
          <p:txBody>
            <a:bodyPr anchor="ctr" rtlCol="false" tIns="254000" lIns="254000" bIns="254000" rIns="254000"/>
            <a:lstStyle/>
            <a:p>
              <a:pPr algn="just" marL="388623" indent="-194312" lvl="1">
                <a:lnSpc>
                  <a:spcPts val="1980"/>
                </a:lnSpc>
                <a:buFont typeface="Arial"/>
                <a:buChar char="•"/>
              </a:pPr>
              <a:r>
                <a:rPr lang="en-US" sz="1800">
                  <a:solidFill>
                    <a:srgbClr val="000000"/>
                  </a:solidFill>
                  <a:latin typeface="Open Sans"/>
                  <a:ea typeface="Open Sans"/>
                  <a:cs typeface="Open Sans"/>
                  <a:sym typeface="Open Sans"/>
                </a:rPr>
                <a:t>Evaluasi Campaign Weekends: Perbaiki strategi promosi dengan penawaran lebih menarik seperti diskon khusus, bundling, atau gratis ongkir hanya di akhir pekan.</a:t>
              </a:r>
            </a:p>
            <a:p>
              <a:pPr algn="just" marL="388623" indent="-194312" lvl="1">
                <a:lnSpc>
                  <a:spcPts val="1980"/>
                </a:lnSpc>
                <a:buFont typeface="Arial"/>
                <a:buChar char="•"/>
              </a:pPr>
              <a:r>
                <a:rPr lang="en-US" sz="1800">
                  <a:solidFill>
                    <a:srgbClr val="000000"/>
                  </a:solidFill>
                  <a:latin typeface="Open Sans"/>
                  <a:ea typeface="Open Sans"/>
                  <a:cs typeface="Open Sans"/>
                  <a:sym typeface="Open Sans"/>
                </a:rPr>
                <a:t>Optimalkan Weekdays: Pertahankan performa tinggi di weekdays dengan promosi tambahan seperti flash sale atau loyalty program.</a:t>
              </a:r>
            </a:p>
            <a:p>
              <a:pPr algn="just" marL="388623" indent="-194312" lvl="1">
                <a:lnSpc>
                  <a:spcPts val="1980"/>
                </a:lnSpc>
                <a:buFont typeface="Arial"/>
                <a:buChar char="•"/>
              </a:pPr>
              <a:r>
                <a:rPr lang="en-US" sz="1800">
                  <a:solidFill>
                    <a:srgbClr val="000000"/>
                  </a:solidFill>
                  <a:latin typeface="Open Sans"/>
                  <a:ea typeface="Open Sans"/>
                  <a:cs typeface="Open Sans"/>
                  <a:sym typeface="Open Sans"/>
                </a:rPr>
                <a:t>Target Produk Tepat: Promosikan produk unggulan weekdays di weekends untuk menarik minat pelanggan.</a:t>
              </a:r>
            </a:p>
            <a:p>
              <a:pPr algn="just" marL="388623" indent="-194312" lvl="1">
                <a:lnSpc>
                  <a:spcPts val="1980"/>
                </a:lnSpc>
                <a:buFont typeface="Arial"/>
                <a:buChar char="•"/>
              </a:pPr>
              <a:r>
                <a:rPr lang="en-US" sz="1800">
                  <a:solidFill>
                    <a:srgbClr val="000000"/>
                  </a:solidFill>
                  <a:latin typeface="Open Sans"/>
                  <a:ea typeface="Open Sans"/>
                  <a:cs typeface="Open Sans"/>
                  <a:sym typeface="Open Sans"/>
                </a:rPr>
                <a:t>Segmentasi Pelanggan: Identifikasi pola belanja untuk menciptakan urgensi pada weekends, seperti promo waktu terbatas atau eksklusif.</a:t>
              </a:r>
            </a:p>
          </p:txBody>
        </p:sp>
      </p:grpSp>
      <p:sp>
        <p:nvSpPr>
          <p:cNvPr name="TextBox 19" id="19"/>
          <p:cNvSpPr txBox="true"/>
          <p:nvPr/>
        </p:nvSpPr>
        <p:spPr>
          <a:xfrm rot="0">
            <a:off x="9919851" y="5943406"/>
            <a:ext cx="4868129" cy="306070"/>
          </a:xfrm>
          <a:prstGeom prst="rect">
            <a:avLst/>
          </a:prstGeom>
        </p:spPr>
        <p:txBody>
          <a:bodyPr anchor="t" rtlCol="false" tIns="0" lIns="0" bIns="0" rIns="0">
            <a:spAutoFit/>
          </a:bodyPr>
          <a:lstStyle/>
          <a:p>
            <a:pPr algn="just">
              <a:lnSpc>
                <a:spcPts val="2300"/>
              </a:lnSpc>
            </a:pPr>
            <a:r>
              <a:rPr lang="en-US" sz="2300" b="true">
                <a:solidFill>
                  <a:srgbClr val="34A83C"/>
                </a:solidFill>
                <a:latin typeface="Open Sans Bold"/>
                <a:ea typeface="Open Sans Bold"/>
                <a:cs typeface="Open Sans Bold"/>
                <a:sym typeface="Open Sans Bold"/>
              </a:rPr>
              <a:t>Recommendation</a:t>
            </a: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8648" r="0" b="-58070"/>
            </a:stretch>
          </a:blipFill>
        </p:spPr>
      </p:sp>
      <p:sp>
        <p:nvSpPr>
          <p:cNvPr name="Freeform 3" id="3"/>
          <p:cNvSpPr/>
          <p:nvPr/>
        </p:nvSpPr>
        <p:spPr>
          <a:xfrm flipH="false" flipV="false" rot="0">
            <a:off x="15984335" y="0"/>
            <a:ext cx="1274965" cy="637482"/>
          </a:xfrm>
          <a:custGeom>
            <a:avLst/>
            <a:gdLst/>
            <a:ahLst/>
            <a:cxnLst/>
            <a:rect r="r" b="b" t="t" l="l"/>
            <a:pathLst>
              <a:path h="637482" w="1274965">
                <a:moveTo>
                  <a:pt x="0" y="0"/>
                </a:moveTo>
                <a:lnTo>
                  <a:pt x="1274965" y="0"/>
                </a:lnTo>
                <a:lnTo>
                  <a:pt x="1274965" y="637482"/>
                </a:lnTo>
                <a:lnTo>
                  <a:pt x="0" y="63748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6399377" y="8579596"/>
            <a:ext cx="2430974" cy="2404454"/>
          </a:xfrm>
          <a:custGeom>
            <a:avLst/>
            <a:gdLst/>
            <a:ahLst/>
            <a:cxnLst/>
            <a:rect r="r" b="b" t="t" l="l"/>
            <a:pathLst>
              <a:path h="2404454" w="2430974">
                <a:moveTo>
                  <a:pt x="0" y="0"/>
                </a:moveTo>
                <a:lnTo>
                  <a:pt x="2430974" y="0"/>
                </a:lnTo>
                <a:lnTo>
                  <a:pt x="2430974" y="2404454"/>
                </a:lnTo>
                <a:lnTo>
                  <a:pt x="0" y="240445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9144000" y="9432348"/>
            <a:ext cx="1551702" cy="1551702"/>
          </a:xfrm>
          <a:custGeom>
            <a:avLst/>
            <a:gdLst/>
            <a:ahLst/>
            <a:cxnLst/>
            <a:rect r="r" b="b" t="t" l="l"/>
            <a:pathLst>
              <a:path h="1551702" w="1551702">
                <a:moveTo>
                  <a:pt x="0" y="0"/>
                </a:moveTo>
                <a:lnTo>
                  <a:pt x="1551702" y="0"/>
                </a:lnTo>
                <a:lnTo>
                  <a:pt x="1551702" y="1551702"/>
                </a:lnTo>
                <a:lnTo>
                  <a:pt x="0" y="155170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6" id="6"/>
          <p:cNvGrpSpPr/>
          <p:nvPr/>
        </p:nvGrpSpPr>
        <p:grpSpPr>
          <a:xfrm rot="0">
            <a:off x="1028700" y="2518693"/>
            <a:ext cx="14333543" cy="5249614"/>
            <a:chOff x="0" y="0"/>
            <a:chExt cx="3775090" cy="1382614"/>
          </a:xfrm>
        </p:grpSpPr>
        <p:sp>
          <p:nvSpPr>
            <p:cNvPr name="Freeform 7" id="7"/>
            <p:cNvSpPr/>
            <p:nvPr/>
          </p:nvSpPr>
          <p:spPr>
            <a:xfrm flipH="false" flipV="false" rot="0">
              <a:off x="0" y="0"/>
              <a:ext cx="3775090" cy="1382614"/>
            </a:xfrm>
            <a:custGeom>
              <a:avLst/>
              <a:gdLst/>
              <a:ahLst/>
              <a:cxnLst/>
              <a:rect r="r" b="b" t="t" l="l"/>
              <a:pathLst>
                <a:path h="1382614" w="3775090">
                  <a:moveTo>
                    <a:pt x="0" y="0"/>
                  </a:moveTo>
                  <a:lnTo>
                    <a:pt x="3775090" y="0"/>
                  </a:lnTo>
                  <a:lnTo>
                    <a:pt x="3775090" y="1382614"/>
                  </a:lnTo>
                  <a:lnTo>
                    <a:pt x="0" y="1382614"/>
                  </a:lnTo>
                  <a:close/>
                </a:path>
              </a:pathLst>
            </a:custGeom>
            <a:solidFill>
              <a:srgbClr val="000000">
                <a:alpha val="0"/>
              </a:srgbClr>
            </a:solidFill>
          </p:spPr>
        </p:sp>
        <p:sp>
          <p:nvSpPr>
            <p:cNvPr name="TextBox 8" id="8"/>
            <p:cNvSpPr txBox="true"/>
            <p:nvPr/>
          </p:nvSpPr>
          <p:spPr>
            <a:xfrm>
              <a:off x="0" y="-38100"/>
              <a:ext cx="3775090" cy="1420714"/>
            </a:xfrm>
            <a:prstGeom prst="rect">
              <a:avLst/>
            </a:prstGeom>
          </p:spPr>
          <p:txBody>
            <a:bodyPr anchor="ctr" rtlCol="false" tIns="50800" lIns="50800" bIns="50800" rIns="50800"/>
            <a:lstStyle/>
            <a:p>
              <a:pPr algn="just" marL="518157" indent="-259078" lvl="1">
                <a:lnSpc>
                  <a:spcPts val="3359"/>
                </a:lnSpc>
                <a:buFont typeface="Arial"/>
                <a:buChar char="•"/>
              </a:pPr>
              <a:r>
                <a:rPr lang="en-US" sz="2399">
                  <a:solidFill>
                    <a:srgbClr val="000000"/>
                  </a:solidFill>
                  <a:latin typeface="Open Sans"/>
                  <a:ea typeface="Open Sans"/>
                  <a:cs typeface="Open Sans"/>
                  <a:sym typeface="Open Sans"/>
                </a:rPr>
                <a:t>Pada </a:t>
              </a:r>
              <a:r>
                <a:rPr lang="en-US" b="true" sz="2399">
                  <a:solidFill>
                    <a:srgbClr val="000000"/>
                  </a:solidFill>
                  <a:latin typeface="Open Sans Bold"/>
                  <a:ea typeface="Open Sans Bold"/>
                  <a:cs typeface="Open Sans Bold"/>
                  <a:sym typeface="Open Sans Bold"/>
                </a:rPr>
                <a:t>problem 1</a:t>
              </a:r>
              <a:r>
                <a:rPr lang="en-US" sz="2399">
                  <a:solidFill>
                    <a:srgbClr val="000000"/>
                  </a:solidFill>
                  <a:latin typeface="Open Sans"/>
                  <a:ea typeface="Open Sans"/>
                  <a:cs typeface="Open Sans"/>
                  <a:sym typeface="Open Sans"/>
                </a:rPr>
                <a:t>, didapatkan bahwa produk dengan kuantitas penjualan terbanyak adalah produk IDROID_BALRX7-Gold dengan total penjualan sebanyak 1000 unit pada tahun 2022 untuk kategori Mobiles &amp; Tablets</a:t>
              </a:r>
            </a:p>
            <a:p>
              <a:pPr algn="just" marL="518157" indent="-259078" lvl="1">
                <a:lnSpc>
                  <a:spcPts val="3359"/>
                </a:lnSpc>
                <a:buFont typeface="Arial"/>
                <a:buChar char="•"/>
              </a:pPr>
              <a:r>
                <a:rPr lang="en-US" sz="2399">
                  <a:solidFill>
                    <a:srgbClr val="000000"/>
                  </a:solidFill>
                  <a:latin typeface="Open Sans"/>
                  <a:ea typeface="Open Sans"/>
                  <a:cs typeface="Open Sans"/>
                  <a:sym typeface="Open Sans"/>
                </a:rPr>
                <a:t>Pada </a:t>
              </a:r>
              <a:r>
                <a:rPr lang="en-US" b="true" sz="2399">
                  <a:solidFill>
                    <a:srgbClr val="000000"/>
                  </a:solidFill>
                  <a:latin typeface="Open Sans Bold"/>
                  <a:ea typeface="Open Sans Bold"/>
                  <a:cs typeface="Open Sans Bold"/>
                  <a:sym typeface="Open Sans Bold"/>
                </a:rPr>
                <a:t>problem 2</a:t>
              </a:r>
              <a:r>
                <a:rPr lang="en-US" sz="2399">
                  <a:solidFill>
                    <a:srgbClr val="000000"/>
                  </a:solidFill>
                  <a:latin typeface="Open Sans"/>
                  <a:ea typeface="Open Sans"/>
                  <a:cs typeface="Open Sans"/>
                  <a:sym typeface="Open Sans"/>
                </a:rPr>
                <a:t>, ditemukan bahwa kategori Others mengalami penurunan kuantitas terbesar, yaitu sebesar 163 unit dari tahun 2021 ke 2022. Sedangkan produk dengan penurunan jumlah penjualan tertinggi antara tahun 2021 dan 2022 adalah produk RB_Dettol Germ Busting Kit-bf, dengan penurunan signifikan sebesar 155 unit.</a:t>
              </a:r>
            </a:p>
            <a:p>
              <a:pPr algn="just" marL="518157" indent="-259078" lvl="1">
                <a:lnSpc>
                  <a:spcPts val="3359"/>
                </a:lnSpc>
                <a:buFont typeface="Arial"/>
                <a:buChar char="•"/>
              </a:pPr>
              <a:r>
                <a:rPr lang="en-US" sz="2399">
                  <a:solidFill>
                    <a:srgbClr val="000000"/>
                  </a:solidFill>
                  <a:latin typeface="Open Sans"/>
                  <a:ea typeface="Open Sans"/>
                  <a:cs typeface="Open Sans"/>
                  <a:sym typeface="Open Sans"/>
                </a:rPr>
                <a:t>Pada </a:t>
              </a:r>
              <a:r>
                <a:rPr lang="en-US" b="true" sz="2399">
                  <a:solidFill>
                    <a:srgbClr val="000000"/>
                  </a:solidFill>
                  <a:latin typeface="Open Sans Bold"/>
                  <a:ea typeface="Open Sans Bold"/>
                  <a:cs typeface="Open Sans Bold"/>
                  <a:sym typeface="Open Sans Bold"/>
                </a:rPr>
                <a:t>problem 3,</a:t>
              </a:r>
              <a:r>
                <a:rPr lang="en-US" sz="2399">
                  <a:solidFill>
                    <a:srgbClr val="000000"/>
                  </a:solidFill>
                  <a:latin typeface="Open Sans"/>
                  <a:ea typeface="Open Sans"/>
                  <a:cs typeface="Open Sans"/>
                  <a:sym typeface="Open Sans"/>
                </a:rPr>
                <a:t> didapatkan bahwa ada 820 pelanggan memenuhi kriteria yang diminta, yaitu telah melakukan check-out tetapi belum melakukan pembayaran selama tahun 2022.</a:t>
              </a:r>
            </a:p>
            <a:p>
              <a:pPr algn="just" marL="518157" indent="-259078" lvl="1">
                <a:lnSpc>
                  <a:spcPts val="3599"/>
                </a:lnSpc>
                <a:buFont typeface="Arial"/>
                <a:buChar char="•"/>
              </a:pPr>
              <a:r>
                <a:rPr lang="en-US" sz="2399">
                  <a:solidFill>
                    <a:srgbClr val="000000"/>
                  </a:solidFill>
                  <a:latin typeface="Open Sans"/>
                  <a:ea typeface="Open Sans"/>
                  <a:cs typeface="Open Sans"/>
                  <a:sym typeface="Open Sans"/>
                </a:rPr>
                <a:t>Pada </a:t>
              </a:r>
              <a:r>
                <a:rPr lang="en-US" b="true" sz="2399">
                  <a:solidFill>
                    <a:srgbClr val="000000"/>
                  </a:solidFill>
                  <a:latin typeface="Open Sans Bold"/>
                  <a:ea typeface="Open Sans Bold"/>
                  <a:cs typeface="Open Sans Bold"/>
                  <a:sym typeface="Open Sans Bold"/>
                </a:rPr>
                <a:t>problem 4</a:t>
              </a:r>
              <a:r>
                <a:rPr lang="en-US" sz="2399">
                  <a:solidFill>
                    <a:srgbClr val="000000"/>
                  </a:solidFill>
                  <a:latin typeface="Open Sans"/>
                  <a:ea typeface="Open Sans"/>
                  <a:cs typeface="Open Sans"/>
                  <a:sym typeface="Open Sans"/>
                </a:rPr>
                <a:t>, didapatkan bahwa penjualan pada hari kerja (weekdays) lebih tinggi dibandingkan dengan akhir pekan (weekends) di ketiga bulan tersebut (Oktober, November, dan Desember) serta penjualan rata-rata harian pada weekdays lebih tinggi dibandingkan weekends.</a:t>
              </a:r>
            </a:p>
          </p:txBody>
        </p:sp>
      </p:grpSp>
      <p:sp>
        <p:nvSpPr>
          <p:cNvPr name="TextBox 9" id="9"/>
          <p:cNvSpPr txBox="true"/>
          <p:nvPr/>
        </p:nvSpPr>
        <p:spPr>
          <a:xfrm rot="0">
            <a:off x="1028700" y="987411"/>
            <a:ext cx="5370810" cy="1213229"/>
          </a:xfrm>
          <a:prstGeom prst="rect">
            <a:avLst/>
          </a:prstGeom>
        </p:spPr>
        <p:txBody>
          <a:bodyPr anchor="t" rtlCol="false" tIns="0" lIns="0" bIns="0" rIns="0">
            <a:spAutoFit/>
          </a:bodyPr>
          <a:lstStyle/>
          <a:p>
            <a:pPr algn="l">
              <a:lnSpc>
                <a:spcPts val="8161"/>
              </a:lnSpc>
            </a:pPr>
            <a:r>
              <a:rPr lang="en-US" sz="7699" spc="685">
                <a:solidFill>
                  <a:srgbClr val="5383FF"/>
                </a:solidFill>
                <a:latin typeface="Impact"/>
                <a:ea typeface="Impact"/>
                <a:cs typeface="Impact"/>
                <a:sym typeface="Impact"/>
              </a:rPr>
              <a:t>CONCLUSION</a:t>
            </a:r>
          </a:p>
        </p:txBody>
      </p:sp>
      <p:sp>
        <p:nvSpPr>
          <p:cNvPr name="TextBox 10" id="10"/>
          <p:cNvSpPr txBox="true"/>
          <p:nvPr/>
        </p:nvSpPr>
        <p:spPr>
          <a:xfrm rot="0">
            <a:off x="959136" y="9638313"/>
            <a:ext cx="4868129" cy="315595"/>
          </a:xfrm>
          <a:prstGeom prst="rect">
            <a:avLst/>
          </a:prstGeom>
        </p:spPr>
        <p:txBody>
          <a:bodyPr anchor="t" rtlCol="false" tIns="0" lIns="0" bIns="0" rIns="0">
            <a:spAutoFit/>
          </a:bodyPr>
          <a:lstStyle/>
          <a:p>
            <a:pPr algn="just">
              <a:lnSpc>
                <a:spcPts val="2300"/>
              </a:lnSpc>
            </a:pPr>
            <a:r>
              <a:rPr lang="en-US" sz="2300" b="true">
                <a:solidFill>
                  <a:srgbClr val="34A83C"/>
                </a:solidFill>
                <a:latin typeface="Glacial Indifference Bold"/>
                <a:ea typeface="Glacial Indifference Bold"/>
                <a:cs typeface="Glacial Indifference Bold"/>
                <a:sym typeface="Glacial Indifference Bold"/>
              </a:rPr>
              <a:t>Final Project Python Kelompok B4</a:t>
            </a:r>
          </a:p>
        </p:txBody>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8648" r="0" b="-58070"/>
            </a:stretch>
          </a:blipFill>
        </p:spPr>
      </p:sp>
      <p:sp>
        <p:nvSpPr>
          <p:cNvPr name="Freeform 3" id="3"/>
          <p:cNvSpPr/>
          <p:nvPr/>
        </p:nvSpPr>
        <p:spPr>
          <a:xfrm flipH="false" flipV="false" rot="0">
            <a:off x="1664094" y="1496608"/>
            <a:ext cx="6403581" cy="7639847"/>
          </a:xfrm>
          <a:custGeom>
            <a:avLst/>
            <a:gdLst/>
            <a:ahLst/>
            <a:cxnLst/>
            <a:rect r="r" b="b" t="t" l="l"/>
            <a:pathLst>
              <a:path h="7639847" w="6403581">
                <a:moveTo>
                  <a:pt x="0" y="0"/>
                </a:moveTo>
                <a:lnTo>
                  <a:pt x="6403581" y="0"/>
                </a:lnTo>
                <a:lnTo>
                  <a:pt x="6403581" y="7639848"/>
                </a:lnTo>
                <a:lnTo>
                  <a:pt x="0" y="763984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0853923" y="6104612"/>
            <a:ext cx="5475895" cy="278773"/>
          </a:xfrm>
          <a:custGeom>
            <a:avLst/>
            <a:gdLst/>
            <a:ahLst/>
            <a:cxnLst/>
            <a:rect r="r" b="b" t="t" l="l"/>
            <a:pathLst>
              <a:path h="278773" w="5475895">
                <a:moveTo>
                  <a:pt x="0" y="0"/>
                </a:moveTo>
                <a:lnTo>
                  <a:pt x="5475895" y="0"/>
                </a:lnTo>
                <a:lnTo>
                  <a:pt x="5475895" y="278773"/>
                </a:lnTo>
                <a:lnTo>
                  <a:pt x="0" y="27877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9021985" y="9332014"/>
            <a:ext cx="1909973" cy="1909973"/>
          </a:xfrm>
          <a:custGeom>
            <a:avLst/>
            <a:gdLst/>
            <a:ahLst/>
            <a:cxnLst/>
            <a:rect r="r" b="b" t="t" l="l"/>
            <a:pathLst>
              <a:path h="1909973" w="1909973">
                <a:moveTo>
                  <a:pt x="0" y="0"/>
                </a:moveTo>
                <a:lnTo>
                  <a:pt x="1909973" y="0"/>
                </a:lnTo>
                <a:lnTo>
                  <a:pt x="1909973" y="1909972"/>
                </a:lnTo>
                <a:lnTo>
                  <a:pt x="0" y="190997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6" id="6"/>
          <p:cNvSpPr txBox="true"/>
          <p:nvPr/>
        </p:nvSpPr>
        <p:spPr>
          <a:xfrm rot="0">
            <a:off x="9144000" y="1608144"/>
            <a:ext cx="7185818" cy="2766175"/>
          </a:xfrm>
          <a:prstGeom prst="rect">
            <a:avLst/>
          </a:prstGeom>
        </p:spPr>
        <p:txBody>
          <a:bodyPr anchor="t" rtlCol="false" tIns="0" lIns="0" bIns="0" rIns="0">
            <a:spAutoFit/>
          </a:bodyPr>
          <a:lstStyle/>
          <a:p>
            <a:pPr algn="r">
              <a:lnSpc>
                <a:spcPts val="18253"/>
              </a:lnSpc>
            </a:pPr>
            <a:r>
              <a:rPr lang="en-US" sz="18253">
                <a:solidFill>
                  <a:srgbClr val="5383FF"/>
                </a:solidFill>
                <a:latin typeface="Impact"/>
                <a:ea typeface="Impact"/>
                <a:cs typeface="Impact"/>
                <a:sym typeface="Impact"/>
              </a:rPr>
              <a:t>THANK</a:t>
            </a:r>
          </a:p>
        </p:txBody>
      </p:sp>
      <p:sp>
        <p:nvSpPr>
          <p:cNvPr name="TextBox 7" id="7"/>
          <p:cNvSpPr txBox="true"/>
          <p:nvPr/>
        </p:nvSpPr>
        <p:spPr>
          <a:xfrm rot="0">
            <a:off x="12219354" y="3687874"/>
            <a:ext cx="4110463" cy="2766175"/>
          </a:xfrm>
          <a:prstGeom prst="rect">
            <a:avLst/>
          </a:prstGeom>
        </p:spPr>
        <p:txBody>
          <a:bodyPr anchor="t" rtlCol="false" tIns="0" lIns="0" bIns="0" rIns="0">
            <a:spAutoFit/>
          </a:bodyPr>
          <a:lstStyle/>
          <a:p>
            <a:pPr algn="r">
              <a:lnSpc>
                <a:spcPts val="18253"/>
              </a:lnSpc>
            </a:pPr>
            <a:r>
              <a:rPr lang="en-US" sz="18253">
                <a:solidFill>
                  <a:srgbClr val="5383FF"/>
                </a:solidFill>
                <a:latin typeface="Impact"/>
                <a:ea typeface="Impact"/>
                <a:cs typeface="Impact"/>
                <a:sym typeface="Impact"/>
              </a:rPr>
              <a:t>YOU</a:t>
            </a:r>
          </a:p>
        </p:txBody>
      </p:sp>
      <p:sp>
        <p:nvSpPr>
          <p:cNvPr name="Freeform 8" id="8"/>
          <p:cNvSpPr/>
          <p:nvPr/>
        </p:nvSpPr>
        <p:spPr>
          <a:xfrm flipH="false" flipV="false" rot="0">
            <a:off x="7797504" y="-862985"/>
            <a:ext cx="2430974" cy="2404454"/>
          </a:xfrm>
          <a:custGeom>
            <a:avLst/>
            <a:gdLst/>
            <a:ahLst/>
            <a:cxnLst/>
            <a:rect r="r" b="b" t="t" l="l"/>
            <a:pathLst>
              <a:path h="2404454" w="2430974">
                <a:moveTo>
                  <a:pt x="0" y="0"/>
                </a:moveTo>
                <a:lnTo>
                  <a:pt x="2430974" y="0"/>
                </a:lnTo>
                <a:lnTo>
                  <a:pt x="2430974" y="2404454"/>
                </a:lnTo>
                <a:lnTo>
                  <a:pt x="0" y="240445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9" id="9"/>
          <p:cNvSpPr/>
          <p:nvPr/>
        </p:nvSpPr>
        <p:spPr>
          <a:xfrm flipH="false" flipV="false" rot="0">
            <a:off x="16429253" y="613064"/>
            <a:ext cx="901094" cy="415636"/>
          </a:xfrm>
          <a:custGeom>
            <a:avLst/>
            <a:gdLst/>
            <a:ahLst/>
            <a:cxnLst/>
            <a:rect r="r" b="b" t="t" l="l"/>
            <a:pathLst>
              <a:path h="415636" w="901094">
                <a:moveTo>
                  <a:pt x="0" y="0"/>
                </a:moveTo>
                <a:lnTo>
                  <a:pt x="901094" y="0"/>
                </a:lnTo>
                <a:lnTo>
                  <a:pt x="901094" y="415636"/>
                </a:lnTo>
                <a:lnTo>
                  <a:pt x="0" y="415636"/>
                </a:lnTo>
                <a:lnTo>
                  <a:pt x="0" y="0"/>
                </a:lnTo>
                <a:close/>
              </a:path>
            </a:pathLst>
          </a:custGeom>
          <a:blipFill>
            <a:blip r:embed="rId11">
              <a:extLst>
                <a:ext uri="{96DAC541-7B7A-43D3-8B79-37D633B846F1}">
                  <asvg:svgBlip xmlns:asvg="http://schemas.microsoft.com/office/drawing/2016/SVG/main" r:embed="rId12"/>
                </a:ext>
              </a:extLst>
            </a:blip>
            <a:stretch>
              <a:fillRect l="0" t="0" r="-106253" b="0"/>
            </a:stretch>
          </a:blipFill>
        </p:spPr>
      </p:sp>
      <p:sp>
        <p:nvSpPr>
          <p:cNvPr name="Freeform 10" id="10"/>
          <p:cNvSpPr/>
          <p:nvPr/>
        </p:nvSpPr>
        <p:spPr>
          <a:xfrm flipH="false" flipV="false" rot="-5400000">
            <a:off x="9383512" y="5550860"/>
            <a:ext cx="1689933" cy="898988"/>
          </a:xfrm>
          <a:custGeom>
            <a:avLst/>
            <a:gdLst/>
            <a:ahLst/>
            <a:cxnLst/>
            <a:rect r="r" b="b" t="t" l="l"/>
            <a:pathLst>
              <a:path h="898988" w="1689933">
                <a:moveTo>
                  <a:pt x="0" y="0"/>
                </a:moveTo>
                <a:lnTo>
                  <a:pt x="1689933" y="0"/>
                </a:lnTo>
                <a:lnTo>
                  <a:pt x="1689933" y="898987"/>
                </a:lnTo>
                <a:lnTo>
                  <a:pt x="0" y="898987"/>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1" id="11"/>
          <p:cNvSpPr/>
          <p:nvPr/>
        </p:nvSpPr>
        <p:spPr>
          <a:xfrm flipH="false" flipV="false" rot="0">
            <a:off x="1028700" y="727367"/>
            <a:ext cx="571884" cy="583555"/>
          </a:xfrm>
          <a:custGeom>
            <a:avLst/>
            <a:gdLst/>
            <a:ahLst/>
            <a:cxnLst/>
            <a:rect r="r" b="b" t="t" l="l"/>
            <a:pathLst>
              <a:path h="583555" w="571884">
                <a:moveTo>
                  <a:pt x="0" y="0"/>
                </a:moveTo>
                <a:lnTo>
                  <a:pt x="571884" y="0"/>
                </a:lnTo>
                <a:lnTo>
                  <a:pt x="571884" y="583555"/>
                </a:lnTo>
                <a:lnTo>
                  <a:pt x="0" y="583555"/>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TextBox 12" id="12"/>
          <p:cNvSpPr txBox="true"/>
          <p:nvPr/>
        </p:nvSpPr>
        <p:spPr>
          <a:xfrm rot="0">
            <a:off x="1771640" y="874395"/>
            <a:ext cx="1677530" cy="337185"/>
          </a:xfrm>
          <a:prstGeom prst="rect">
            <a:avLst/>
          </a:prstGeom>
        </p:spPr>
        <p:txBody>
          <a:bodyPr anchor="t" rtlCol="false" tIns="0" lIns="0" bIns="0" rIns="0">
            <a:spAutoFit/>
          </a:bodyPr>
          <a:lstStyle/>
          <a:p>
            <a:pPr algn="l">
              <a:lnSpc>
                <a:spcPts val="2400"/>
              </a:lnSpc>
            </a:pPr>
            <a:r>
              <a:rPr lang="en-US" sz="2400" b="true">
                <a:solidFill>
                  <a:srgbClr val="0A0147"/>
                </a:solidFill>
                <a:latin typeface="Glacial Indifference Bold"/>
                <a:ea typeface="Glacial Indifference Bold"/>
                <a:cs typeface="Glacial Indifference Bold"/>
                <a:sym typeface="Glacial Indifference Bold"/>
              </a:rPr>
              <a:t>MY SKILL</a:t>
            </a:r>
          </a:p>
        </p:txBody>
      </p:sp>
      <p:sp>
        <p:nvSpPr>
          <p:cNvPr name="TextBox 13" id="13"/>
          <p:cNvSpPr txBox="true"/>
          <p:nvPr/>
        </p:nvSpPr>
        <p:spPr>
          <a:xfrm rot="0">
            <a:off x="11461689" y="6873895"/>
            <a:ext cx="4868129" cy="315595"/>
          </a:xfrm>
          <a:prstGeom prst="rect">
            <a:avLst/>
          </a:prstGeom>
        </p:spPr>
        <p:txBody>
          <a:bodyPr anchor="t" rtlCol="false" tIns="0" lIns="0" bIns="0" rIns="0">
            <a:spAutoFit/>
          </a:bodyPr>
          <a:lstStyle/>
          <a:p>
            <a:pPr algn="r">
              <a:lnSpc>
                <a:spcPts val="2300"/>
              </a:lnSpc>
            </a:pPr>
            <a:r>
              <a:rPr lang="en-US" sz="2300" b="true">
                <a:solidFill>
                  <a:srgbClr val="0A0147"/>
                </a:solidFill>
                <a:latin typeface="Glacial Indifference Bold"/>
                <a:ea typeface="Glacial Indifference Bold"/>
                <a:cs typeface="Glacial Indifference Bold"/>
                <a:sym typeface="Glacial Indifference Bold"/>
              </a:rPr>
              <a:t>Kelompok B4</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8648" r="0" b="-58070"/>
            </a:stretch>
          </a:blipFill>
        </p:spPr>
      </p:sp>
      <p:sp>
        <p:nvSpPr>
          <p:cNvPr name="Freeform 3" id="3"/>
          <p:cNvSpPr/>
          <p:nvPr/>
        </p:nvSpPr>
        <p:spPr>
          <a:xfrm flipH="false" flipV="false" rot="0">
            <a:off x="15984335" y="0"/>
            <a:ext cx="1274965" cy="637482"/>
          </a:xfrm>
          <a:custGeom>
            <a:avLst/>
            <a:gdLst/>
            <a:ahLst/>
            <a:cxnLst/>
            <a:rect r="r" b="b" t="t" l="l"/>
            <a:pathLst>
              <a:path h="637482" w="1274965">
                <a:moveTo>
                  <a:pt x="0" y="0"/>
                </a:moveTo>
                <a:lnTo>
                  <a:pt x="1274965" y="0"/>
                </a:lnTo>
                <a:lnTo>
                  <a:pt x="1274965" y="637482"/>
                </a:lnTo>
                <a:lnTo>
                  <a:pt x="0" y="63748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6399377" y="8579596"/>
            <a:ext cx="2430974" cy="2404454"/>
          </a:xfrm>
          <a:custGeom>
            <a:avLst/>
            <a:gdLst/>
            <a:ahLst/>
            <a:cxnLst/>
            <a:rect r="r" b="b" t="t" l="l"/>
            <a:pathLst>
              <a:path h="2404454" w="2430974">
                <a:moveTo>
                  <a:pt x="0" y="0"/>
                </a:moveTo>
                <a:lnTo>
                  <a:pt x="2430974" y="0"/>
                </a:lnTo>
                <a:lnTo>
                  <a:pt x="2430974" y="2404454"/>
                </a:lnTo>
                <a:lnTo>
                  <a:pt x="0" y="240445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9144000" y="9432348"/>
            <a:ext cx="1551702" cy="1551702"/>
          </a:xfrm>
          <a:custGeom>
            <a:avLst/>
            <a:gdLst/>
            <a:ahLst/>
            <a:cxnLst/>
            <a:rect r="r" b="b" t="t" l="l"/>
            <a:pathLst>
              <a:path h="1551702" w="1551702">
                <a:moveTo>
                  <a:pt x="0" y="0"/>
                </a:moveTo>
                <a:lnTo>
                  <a:pt x="1551702" y="0"/>
                </a:lnTo>
                <a:lnTo>
                  <a:pt x="1551702" y="1551702"/>
                </a:lnTo>
                <a:lnTo>
                  <a:pt x="0" y="155170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742758" y="736922"/>
            <a:ext cx="571884" cy="583555"/>
          </a:xfrm>
          <a:custGeom>
            <a:avLst/>
            <a:gdLst/>
            <a:ahLst/>
            <a:cxnLst/>
            <a:rect r="r" b="b" t="t" l="l"/>
            <a:pathLst>
              <a:path h="583555" w="571884">
                <a:moveTo>
                  <a:pt x="0" y="0"/>
                </a:moveTo>
                <a:lnTo>
                  <a:pt x="571884" y="0"/>
                </a:lnTo>
                <a:lnTo>
                  <a:pt x="571884" y="583556"/>
                </a:lnTo>
                <a:lnTo>
                  <a:pt x="0" y="583556"/>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7" id="7"/>
          <p:cNvSpPr/>
          <p:nvPr/>
        </p:nvSpPr>
        <p:spPr>
          <a:xfrm flipH="false" flipV="false" rot="0">
            <a:off x="1530044" y="2313692"/>
            <a:ext cx="7678722" cy="5659616"/>
          </a:xfrm>
          <a:custGeom>
            <a:avLst/>
            <a:gdLst/>
            <a:ahLst/>
            <a:cxnLst/>
            <a:rect r="r" b="b" t="t" l="l"/>
            <a:pathLst>
              <a:path h="5659616" w="7678722">
                <a:moveTo>
                  <a:pt x="0" y="0"/>
                </a:moveTo>
                <a:lnTo>
                  <a:pt x="7678722" y="0"/>
                </a:lnTo>
                <a:lnTo>
                  <a:pt x="7678722" y="5659616"/>
                </a:lnTo>
                <a:lnTo>
                  <a:pt x="0" y="5659616"/>
                </a:lnTo>
                <a:lnTo>
                  <a:pt x="0" y="0"/>
                </a:lnTo>
                <a:close/>
              </a:path>
            </a:pathLst>
          </a:custGeom>
          <a:blipFill>
            <a:blip r:embed="rId11"/>
            <a:stretch>
              <a:fillRect l="0" t="0" r="0" b="0"/>
            </a:stretch>
          </a:blipFill>
        </p:spPr>
      </p:sp>
      <p:sp>
        <p:nvSpPr>
          <p:cNvPr name="Freeform 8" id="8"/>
          <p:cNvSpPr/>
          <p:nvPr/>
        </p:nvSpPr>
        <p:spPr>
          <a:xfrm flipH="false" flipV="false" rot="0">
            <a:off x="9286971" y="2313692"/>
            <a:ext cx="8115300" cy="2372416"/>
          </a:xfrm>
          <a:custGeom>
            <a:avLst/>
            <a:gdLst/>
            <a:ahLst/>
            <a:cxnLst/>
            <a:rect r="r" b="b" t="t" l="l"/>
            <a:pathLst>
              <a:path h="2372416" w="8115300">
                <a:moveTo>
                  <a:pt x="0" y="0"/>
                </a:moveTo>
                <a:lnTo>
                  <a:pt x="8115300" y="0"/>
                </a:lnTo>
                <a:lnTo>
                  <a:pt x="8115300" y="2372416"/>
                </a:lnTo>
                <a:lnTo>
                  <a:pt x="0" y="2372416"/>
                </a:lnTo>
                <a:lnTo>
                  <a:pt x="0" y="0"/>
                </a:lnTo>
                <a:close/>
              </a:path>
            </a:pathLst>
          </a:custGeom>
          <a:blipFill>
            <a:blip r:embed="rId12"/>
            <a:stretch>
              <a:fillRect l="0" t="0" r="0" b="0"/>
            </a:stretch>
          </a:blipFill>
        </p:spPr>
      </p:sp>
      <p:sp>
        <p:nvSpPr>
          <p:cNvPr name="Freeform 9" id="9"/>
          <p:cNvSpPr/>
          <p:nvPr/>
        </p:nvSpPr>
        <p:spPr>
          <a:xfrm flipH="false" flipV="false" rot="0">
            <a:off x="9286971" y="5063061"/>
            <a:ext cx="8115300" cy="1284787"/>
          </a:xfrm>
          <a:custGeom>
            <a:avLst/>
            <a:gdLst/>
            <a:ahLst/>
            <a:cxnLst/>
            <a:rect r="r" b="b" t="t" l="l"/>
            <a:pathLst>
              <a:path h="1284787" w="8115300">
                <a:moveTo>
                  <a:pt x="0" y="0"/>
                </a:moveTo>
                <a:lnTo>
                  <a:pt x="8115300" y="0"/>
                </a:lnTo>
                <a:lnTo>
                  <a:pt x="8115300" y="1284787"/>
                </a:lnTo>
                <a:lnTo>
                  <a:pt x="0" y="1284787"/>
                </a:lnTo>
                <a:lnTo>
                  <a:pt x="0" y="0"/>
                </a:lnTo>
                <a:close/>
              </a:path>
            </a:pathLst>
          </a:custGeom>
          <a:blipFill>
            <a:blip r:embed="rId13"/>
            <a:stretch>
              <a:fillRect l="0" t="0" r="0" b="0"/>
            </a:stretch>
          </a:blipFill>
        </p:spPr>
      </p:sp>
      <p:sp>
        <p:nvSpPr>
          <p:cNvPr name="Freeform 10" id="10"/>
          <p:cNvSpPr/>
          <p:nvPr/>
        </p:nvSpPr>
        <p:spPr>
          <a:xfrm flipH="false" flipV="false" rot="0">
            <a:off x="9286971" y="6724800"/>
            <a:ext cx="8115300" cy="1248508"/>
          </a:xfrm>
          <a:custGeom>
            <a:avLst/>
            <a:gdLst/>
            <a:ahLst/>
            <a:cxnLst/>
            <a:rect r="r" b="b" t="t" l="l"/>
            <a:pathLst>
              <a:path h="1248508" w="8115300">
                <a:moveTo>
                  <a:pt x="0" y="0"/>
                </a:moveTo>
                <a:lnTo>
                  <a:pt x="8115300" y="0"/>
                </a:lnTo>
                <a:lnTo>
                  <a:pt x="8115300" y="1248508"/>
                </a:lnTo>
                <a:lnTo>
                  <a:pt x="0" y="1248508"/>
                </a:lnTo>
                <a:lnTo>
                  <a:pt x="0" y="0"/>
                </a:lnTo>
                <a:close/>
              </a:path>
            </a:pathLst>
          </a:custGeom>
          <a:blipFill>
            <a:blip r:embed="rId14"/>
            <a:stretch>
              <a:fillRect l="0" t="0" r="0" b="0"/>
            </a:stretch>
          </a:blipFill>
        </p:spPr>
      </p:sp>
      <p:sp>
        <p:nvSpPr>
          <p:cNvPr name="TextBox 11" id="11"/>
          <p:cNvSpPr txBox="true"/>
          <p:nvPr/>
        </p:nvSpPr>
        <p:spPr>
          <a:xfrm rot="0">
            <a:off x="1530044" y="653415"/>
            <a:ext cx="6773755" cy="741045"/>
          </a:xfrm>
          <a:prstGeom prst="rect">
            <a:avLst/>
          </a:prstGeom>
        </p:spPr>
        <p:txBody>
          <a:bodyPr anchor="t" rtlCol="false" tIns="0" lIns="0" bIns="0" rIns="0">
            <a:spAutoFit/>
          </a:bodyPr>
          <a:lstStyle/>
          <a:p>
            <a:pPr algn="l">
              <a:lnSpc>
                <a:spcPts val="4800"/>
              </a:lnSpc>
            </a:pPr>
            <a:r>
              <a:rPr lang="en-US" sz="4800">
                <a:solidFill>
                  <a:srgbClr val="5383FF"/>
                </a:solidFill>
                <a:latin typeface="Impact"/>
                <a:ea typeface="Impact"/>
                <a:cs typeface="Impact"/>
                <a:sym typeface="Impact"/>
              </a:rPr>
              <a:t>DATASET OVERVIEW</a:t>
            </a:r>
          </a:p>
        </p:txBody>
      </p:sp>
      <p:sp>
        <p:nvSpPr>
          <p:cNvPr name="TextBox 12" id="12"/>
          <p:cNvSpPr txBox="true"/>
          <p:nvPr/>
        </p:nvSpPr>
        <p:spPr>
          <a:xfrm rot="0">
            <a:off x="959136" y="9638313"/>
            <a:ext cx="4868129" cy="315595"/>
          </a:xfrm>
          <a:prstGeom prst="rect">
            <a:avLst/>
          </a:prstGeom>
        </p:spPr>
        <p:txBody>
          <a:bodyPr anchor="t" rtlCol="false" tIns="0" lIns="0" bIns="0" rIns="0">
            <a:spAutoFit/>
          </a:bodyPr>
          <a:lstStyle/>
          <a:p>
            <a:pPr algn="just">
              <a:lnSpc>
                <a:spcPts val="2300"/>
              </a:lnSpc>
            </a:pPr>
            <a:r>
              <a:rPr lang="en-US" sz="2300" b="true">
                <a:solidFill>
                  <a:srgbClr val="34A83C"/>
                </a:solidFill>
                <a:latin typeface="Glacial Indifference Bold"/>
                <a:ea typeface="Glacial Indifference Bold"/>
                <a:cs typeface="Glacial Indifference Bold"/>
                <a:sym typeface="Glacial Indifference Bold"/>
              </a:rPr>
              <a:t>Final Project Python Kelompok B4</a:t>
            </a:r>
          </a:p>
        </p:txBody>
      </p:sp>
      <p:sp>
        <p:nvSpPr>
          <p:cNvPr name="TextBox 13" id="13"/>
          <p:cNvSpPr txBox="true"/>
          <p:nvPr/>
        </p:nvSpPr>
        <p:spPr>
          <a:xfrm rot="0">
            <a:off x="1530044" y="1272853"/>
            <a:ext cx="15729256" cy="789305"/>
          </a:xfrm>
          <a:prstGeom prst="rect">
            <a:avLst/>
          </a:prstGeom>
        </p:spPr>
        <p:txBody>
          <a:bodyPr anchor="t" rtlCol="false" tIns="0" lIns="0" bIns="0" rIns="0">
            <a:spAutoFit/>
          </a:bodyPr>
          <a:lstStyle/>
          <a:p>
            <a:pPr algn="just">
              <a:lnSpc>
                <a:spcPts val="3220"/>
              </a:lnSpc>
            </a:pPr>
            <a:r>
              <a:rPr lang="en-US" sz="2300">
                <a:solidFill>
                  <a:srgbClr val="000000"/>
                </a:solidFill>
                <a:latin typeface="Open Sans"/>
                <a:ea typeface="Open Sans"/>
                <a:cs typeface="Open Sans"/>
                <a:sym typeface="Open Sans"/>
              </a:rPr>
              <a:t>Data yang digunakan adalah data yang berasal dari Tokopedia (bukan data sesungguhnya). Mengenai penjelasan dataset adalah sebagai berikut:</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8648" r="0" b="-58070"/>
            </a:stretch>
          </a:blipFill>
        </p:spPr>
      </p:sp>
      <p:sp>
        <p:nvSpPr>
          <p:cNvPr name="Freeform 3" id="3"/>
          <p:cNvSpPr/>
          <p:nvPr/>
        </p:nvSpPr>
        <p:spPr>
          <a:xfrm flipH="false" flipV="false" rot="0">
            <a:off x="15984335" y="0"/>
            <a:ext cx="1274965" cy="637482"/>
          </a:xfrm>
          <a:custGeom>
            <a:avLst/>
            <a:gdLst/>
            <a:ahLst/>
            <a:cxnLst/>
            <a:rect r="r" b="b" t="t" l="l"/>
            <a:pathLst>
              <a:path h="637482" w="1274965">
                <a:moveTo>
                  <a:pt x="0" y="0"/>
                </a:moveTo>
                <a:lnTo>
                  <a:pt x="1274965" y="0"/>
                </a:lnTo>
                <a:lnTo>
                  <a:pt x="1274965" y="637482"/>
                </a:lnTo>
                <a:lnTo>
                  <a:pt x="0" y="63748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6399377" y="8579596"/>
            <a:ext cx="2430974" cy="2404454"/>
          </a:xfrm>
          <a:custGeom>
            <a:avLst/>
            <a:gdLst/>
            <a:ahLst/>
            <a:cxnLst/>
            <a:rect r="r" b="b" t="t" l="l"/>
            <a:pathLst>
              <a:path h="2404454" w="2430974">
                <a:moveTo>
                  <a:pt x="0" y="0"/>
                </a:moveTo>
                <a:lnTo>
                  <a:pt x="2430974" y="0"/>
                </a:lnTo>
                <a:lnTo>
                  <a:pt x="2430974" y="2404454"/>
                </a:lnTo>
                <a:lnTo>
                  <a:pt x="0" y="240445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9144000" y="9432348"/>
            <a:ext cx="1551702" cy="1551702"/>
          </a:xfrm>
          <a:custGeom>
            <a:avLst/>
            <a:gdLst/>
            <a:ahLst/>
            <a:cxnLst/>
            <a:rect r="r" b="b" t="t" l="l"/>
            <a:pathLst>
              <a:path h="1551702" w="1551702">
                <a:moveTo>
                  <a:pt x="0" y="0"/>
                </a:moveTo>
                <a:lnTo>
                  <a:pt x="1551702" y="0"/>
                </a:lnTo>
                <a:lnTo>
                  <a:pt x="1551702" y="1551702"/>
                </a:lnTo>
                <a:lnTo>
                  <a:pt x="0" y="155170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742758" y="736922"/>
            <a:ext cx="571884" cy="583555"/>
          </a:xfrm>
          <a:custGeom>
            <a:avLst/>
            <a:gdLst/>
            <a:ahLst/>
            <a:cxnLst/>
            <a:rect r="r" b="b" t="t" l="l"/>
            <a:pathLst>
              <a:path h="583555" w="571884">
                <a:moveTo>
                  <a:pt x="0" y="0"/>
                </a:moveTo>
                <a:lnTo>
                  <a:pt x="571884" y="0"/>
                </a:lnTo>
                <a:lnTo>
                  <a:pt x="571884" y="583556"/>
                </a:lnTo>
                <a:lnTo>
                  <a:pt x="0" y="583556"/>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7" id="7"/>
          <p:cNvSpPr/>
          <p:nvPr/>
        </p:nvSpPr>
        <p:spPr>
          <a:xfrm flipH="false" flipV="false" rot="0">
            <a:off x="9648325" y="1704222"/>
            <a:ext cx="5788741" cy="1345882"/>
          </a:xfrm>
          <a:custGeom>
            <a:avLst/>
            <a:gdLst/>
            <a:ahLst/>
            <a:cxnLst/>
            <a:rect r="r" b="b" t="t" l="l"/>
            <a:pathLst>
              <a:path h="1345882" w="5788741">
                <a:moveTo>
                  <a:pt x="0" y="0"/>
                </a:moveTo>
                <a:lnTo>
                  <a:pt x="5788741" y="0"/>
                </a:lnTo>
                <a:lnTo>
                  <a:pt x="5788741" y="1345883"/>
                </a:lnTo>
                <a:lnTo>
                  <a:pt x="0" y="1345883"/>
                </a:lnTo>
                <a:lnTo>
                  <a:pt x="0" y="0"/>
                </a:lnTo>
                <a:close/>
              </a:path>
            </a:pathLst>
          </a:custGeom>
          <a:blipFill>
            <a:blip r:embed="rId11"/>
            <a:stretch>
              <a:fillRect l="0" t="0" r="0" b="0"/>
            </a:stretch>
          </a:blipFill>
        </p:spPr>
      </p:sp>
      <p:sp>
        <p:nvSpPr>
          <p:cNvPr name="Freeform 8" id="8"/>
          <p:cNvSpPr/>
          <p:nvPr/>
        </p:nvSpPr>
        <p:spPr>
          <a:xfrm flipH="false" flipV="false" rot="0">
            <a:off x="9648325" y="4615976"/>
            <a:ext cx="6965966" cy="1871639"/>
          </a:xfrm>
          <a:custGeom>
            <a:avLst/>
            <a:gdLst/>
            <a:ahLst/>
            <a:cxnLst/>
            <a:rect r="r" b="b" t="t" l="l"/>
            <a:pathLst>
              <a:path h="1871639" w="6965966">
                <a:moveTo>
                  <a:pt x="0" y="0"/>
                </a:moveTo>
                <a:lnTo>
                  <a:pt x="6965966" y="0"/>
                </a:lnTo>
                <a:lnTo>
                  <a:pt x="6965966" y="1871639"/>
                </a:lnTo>
                <a:lnTo>
                  <a:pt x="0" y="1871639"/>
                </a:lnTo>
                <a:lnTo>
                  <a:pt x="0" y="0"/>
                </a:lnTo>
                <a:close/>
              </a:path>
            </a:pathLst>
          </a:custGeom>
          <a:blipFill>
            <a:blip r:embed="rId12"/>
            <a:stretch>
              <a:fillRect l="0" t="0" r="0" b="0"/>
            </a:stretch>
          </a:blipFill>
        </p:spPr>
      </p:sp>
      <p:sp>
        <p:nvSpPr>
          <p:cNvPr name="Freeform 9" id="9"/>
          <p:cNvSpPr/>
          <p:nvPr/>
        </p:nvSpPr>
        <p:spPr>
          <a:xfrm flipH="false" flipV="false" rot="0">
            <a:off x="1871644" y="1704222"/>
            <a:ext cx="4025185" cy="1345882"/>
          </a:xfrm>
          <a:custGeom>
            <a:avLst/>
            <a:gdLst/>
            <a:ahLst/>
            <a:cxnLst/>
            <a:rect r="r" b="b" t="t" l="l"/>
            <a:pathLst>
              <a:path h="1345882" w="4025185">
                <a:moveTo>
                  <a:pt x="0" y="0"/>
                </a:moveTo>
                <a:lnTo>
                  <a:pt x="4025185" y="0"/>
                </a:lnTo>
                <a:lnTo>
                  <a:pt x="4025185" y="1345883"/>
                </a:lnTo>
                <a:lnTo>
                  <a:pt x="0" y="1345883"/>
                </a:lnTo>
                <a:lnTo>
                  <a:pt x="0" y="0"/>
                </a:lnTo>
                <a:close/>
              </a:path>
            </a:pathLst>
          </a:custGeom>
          <a:blipFill>
            <a:blip r:embed="rId13"/>
            <a:stretch>
              <a:fillRect l="0" t="0" r="0" b="0"/>
            </a:stretch>
          </a:blipFill>
        </p:spPr>
      </p:sp>
      <p:grpSp>
        <p:nvGrpSpPr>
          <p:cNvPr name="Group 10" id="10"/>
          <p:cNvGrpSpPr/>
          <p:nvPr/>
        </p:nvGrpSpPr>
        <p:grpSpPr>
          <a:xfrm rot="0">
            <a:off x="1052759" y="1704222"/>
            <a:ext cx="818884" cy="822522"/>
            <a:chOff x="0" y="0"/>
            <a:chExt cx="880823" cy="884735"/>
          </a:xfrm>
        </p:grpSpPr>
        <p:sp>
          <p:nvSpPr>
            <p:cNvPr name="Freeform 11" id="11"/>
            <p:cNvSpPr/>
            <p:nvPr/>
          </p:nvSpPr>
          <p:spPr>
            <a:xfrm flipH="false" flipV="false" rot="0">
              <a:off x="0" y="0"/>
              <a:ext cx="880823" cy="884735"/>
            </a:xfrm>
            <a:custGeom>
              <a:avLst/>
              <a:gdLst/>
              <a:ahLst/>
              <a:cxnLst/>
              <a:rect r="r" b="b" t="t" l="l"/>
              <a:pathLst>
                <a:path h="884735" w="880823">
                  <a:moveTo>
                    <a:pt x="440412" y="0"/>
                  </a:moveTo>
                  <a:cubicBezTo>
                    <a:pt x="197179" y="0"/>
                    <a:pt x="0" y="198055"/>
                    <a:pt x="0" y="442368"/>
                  </a:cubicBezTo>
                  <a:cubicBezTo>
                    <a:pt x="0" y="686681"/>
                    <a:pt x="197179" y="884735"/>
                    <a:pt x="440412" y="884735"/>
                  </a:cubicBezTo>
                  <a:cubicBezTo>
                    <a:pt x="683644" y="884735"/>
                    <a:pt x="880823" y="686681"/>
                    <a:pt x="880823" y="442368"/>
                  </a:cubicBezTo>
                  <a:cubicBezTo>
                    <a:pt x="880823" y="198055"/>
                    <a:pt x="683644" y="0"/>
                    <a:pt x="440412" y="0"/>
                  </a:cubicBezTo>
                  <a:close/>
                </a:path>
              </a:pathLst>
            </a:custGeom>
            <a:solidFill>
              <a:srgbClr val="83A2F1"/>
            </a:solidFill>
            <a:ln w="38100" cap="sq">
              <a:solidFill>
                <a:srgbClr val="FFFFFF"/>
              </a:solidFill>
              <a:prstDash val="dash"/>
              <a:miter/>
            </a:ln>
          </p:spPr>
        </p:sp>
        <p:sp>
          <p:nvSpPr>
            <p:cNvPr name="TextBox 12" id="12"/>
            <p:cNvSpPr txBox="true"/>
            <p:nvPr/>
          </p:nvSpPr>
          <p:spPr>
            <a:xfrm>
              <a:off x="82577" y="140094"/>
              <a:ext cx="715669" cy="661697"/>
            </a:xfrm>
            <a:prstGeom prst="rect">
              <a:avLst/>
            </a:prstGeom>
          </p:spPr>
          <p:txBody>
            <a:bodyPr anchor="ctr" rtlCol="false" tIns="50800" lIns="50800" bIns="50800" rIns="50800"/>
            <a:lstStyle/>
            <a:p>
              <a:pPr algn="ctr">
                <a:lnSpc>
                  <a:spcPts val="2899"/>
                </a:lnSpc>
              </a:pPr>
              <a:r>
                <a:rPr lang="en-US" b="true" sz="2899">
                  <a:solidFill>
                    <a:srgbClr val="FFFFFF"/>
                  </a:solidFill>
                  <a:latin typeface="Glacial Indifference Bold"/>
                  <a:ea typeface="Glacial Indifference Bold"/>
                  <a:cs typeface="Glacial Indifference Bold"/>
                  <a:sym typeface="Glacial Indifference Bold"/>
                </a:rPr>
                <a:t>1</a:t>
              </a:r>
            </a:p>
          </p:txBody>
        </p:sp>
      </p:grpSp>
      <p:grpSp>
        <p:nvGrpSpPr>
          <p:cNvPr name="Group 13" id="13"/>
          <p:cNvGrpSpPr/>
          <p:nvPr/>
        </p:nvGrpSpPr>
        <p:grpSpPr>
          <a:xfrm rot="0">
            <a:off x="8681881" y="1704222"/>
            <a:ext cx="818884" cy="822522"/>
            <a:chOff x="0" y="0"/>
            <a:chExt cx="880823" cy="884735"/>
          </a:xfrm>
        </p:grpSpPr>
        <p:sp>
          <p:nvSpPr>
            <p:cNvPr name="Freeform 14" id="14"/>
            <p:cNvSpPr/>
            <p:nvPr/>
          </p:nvSpPr>
          <p:spPr>
            <a:xfrm flipH="false" flipV="false" rot="0">
              <a:off x="0" y="0"/>
              <a:ext cx="880823" cy="884735"/>
            </a:xfrm>
            <a:custGeom>
              <a:avLst/>
              <a:gdLst/>
              <a:ahLst/>
              <a:cxnLst/>
              <a:rect r="r" b="b" t="t" l="l"/>
              <a:pathLst>
                <a:path h="884735" w="880823">
                  <a:moveTo>
                    <a:pt x="440412" y="0"/>
                  </a:moveTo>
                  <a:cubicBezTo>
                    <a:pt x="197179" y="0"/>
                    <a:pt x="0" y="198055"/>
                    <a:pt x="0" y="442368"/>
                  </a:cubicBezTo>
                  <a:cubicBezTo>
                    <a:pt x="0" y="686681"/>
                    <a:pt x="197179" y="884735"/>
                    <a:pt x="440412" y="884735"/>
                  </a:cubicBezTo>
                  <a:cubicBezTo>
                    <a:pt x="683644" y="884735"/>
                    <a:pt x="880823" y="686681"/>
                    <a:pt x="880823" y="442368"/>
                  </a:cubicBezTo>
                  <a:cubicBezTo>
                    <a:pt x="880823" y="198055"/>
                    <a:pt x="683644" y="0"/>
                    <a:pt x="440412" y="0"/>
                  </a:cubicBezTo>
                  <a:close/>
                </a:path>
              </a:pathLst>
            </a:custGeom>
            <a:solidFill>
              <a:srgbClr val="83A2F1"/>
            </a:solidFill>
            <a:ln w="38100" cap="sq">
              <a:solidFill>
                <a:srgbClr val="FFFFFF"/>
              </a:solidFill>
              <a:prstDash val="dash"/>
              <a:miter/>
            </a:ln>
          </p:spPr>
        </p:sp>
        <p:sp>
          <p:nvSpPr>
            <p:cNvPr name="TextBox 15" id="15"/>
            <p:cNvSpPr txBox="true"/>
            <p:nvPr/>
          </p:nvSpPr>
          <p:spPr>
            <a:xfrm>
              <a:off x="82577" y="140094"/>
              <a:ext cx="715669" cy="661697"/>
            </a:xfrm>
            <a:prstGeom prst="rect">
              <a:avLst/>
            </a:prstGeom>
          </p:spPr>
          <p:txBody>
            <a:bodyPr anchor="ctr" rtlCol="false" tIns="50800" lIns="50800" bIns="50800" rIns="50800"/>
            <a:lstStyle/>
            <a:p>
              <a:pPr algn="ctr">
                <a:lnSpc>
                  <a:spcPts val="2899"/>
                </a:lnSpc>
              </a:pPr>
              <a:r>
                <a:rPr lang="en-US" b="true" sz="2899">
                  <a:solidFill>
                    <a:srgbClr val="FFFFFF"/>
                  </a:solidFill>
                  <a:latin typeface="Glacial Indifference Bold"/>
                  <a:ea typeface="Glacial Indifference Bold"/>
                  <a:cs typeface="Glacial Indifference Bold"/>
                  <a:sym typeface="Glacial Indifference Bold"/>
                </a:rPr>
                <a:t>2</a:t>
              </a:r>
            </a:p>
          </p:txBody>
        </p:sp>
      </p:grpSp>
      <p:grpSp>
        <p:nvGrpSpPr>
          <p:cNvPr name="Group 16" id="16"/>
          <p:cNvGrpSpPr/>
          <p:nvPr/>
        </p:nvGrpSpPr>
        <p:grpSpPr>
          <a:xfrm rot="0">
            <a:off x="9648325" y="3171562"/>
            <a:ext cx="6965966" cy="1356618"/>
            <a:chOff x="0" y="0"/>
            <a:chExt cx="1834658" cy="357299"/>
          </a:xfrm>
        </p:grpSpPr>
        <p:sp>
          <p:nvSpPr>
            <p:cNvPr name="Freeform 17" id="17"/>
            <p:cNvSpPr/>
            <p:nvPr/>
          </p:nvSpPr>
          <p:spPr>
            <a:xfrm flipH="false" flipV="false" rot="0">
              <a:off x="0" y="0"/>
              <a:ext cx="1834658" cy="357299"/>
            </a:xfrm>
            <a:custGeom>
              <a:avLst/>
              <a:gdLst/>
              <a:ahLst/>
              <a:cxnLst/>
              <a:rect r="r" b="b" t="t" l="l"/>
              <a:pathLst>
                <a:path h="357299" w="1834658">
                  <a:moveTo>
                    <a:pt x="0" y="0"/>
                  </a:moveTo>
                  <a:lnTo>
                    <a:pt x="1834658" y="0"/>
                  </a:lnTo>
                  <a:lnTo>
                    <a:pt x="1834658" y="357299"/>
                  </a:lnTo>
                  <a:lnTo>
                    <a:pt x="0" y="357299"/>
                  </a:lnTo>
                  <a:close/>
                </a:path>
              </a:pathLst>
            </a:custGeom>
            <a:solidFill>
              <a:srgbClr val="000000">
                <a:alpha val="0"/>
              </a:srgbClr>
            </a:solidFill>
          </p:spPr>
        </p:sp>
        <p:sp>
          <p:nvSpPr>
            <p:cNvPr name="TextBox 18" id="18"/>
            <p:cNvSpPr txBox="true"/>
            <p:nvPr/>
          </p:nvSpPr>
          <p:spPr>
            <a:xfrm>
              <a:off x="0" y="0"/>
              <a:ext cx="1834658" cy="357299"/>
            </a:xfrm>
            <a:prstGeom prst="rect">
              <a:avLst/>
            </a:prstGeom>
          </p:spPr>
          <p:txBody>
            <a:bodyPr anchor="ctr" rtlCol="false" tIns="50800" lIns="50800" bIns="50800" rIns="50800"/>
            <a:lstStyle/>
            <a:p>
              <a:pPr algn="just">
                <a:lnSpc>
                  <a:spcPts val="1919"/>
                </a:lnSpc>
              </a:pPr>
              <a:r>
                <a:rPr lang="en-US" sz="1599">
                  <a:solidFill>
                    <a:srgbClr val="000000"/>
                  </a:solidFill>
                  <a:latin typeface="Open Sans"/>
                  <a:ea typeface="Open Sans"/>
                  <a:cs typeface="Open Sans"/>
                  <a:sym typeface="Open Sans"/>
                </a:rPr>
                <a:t>Mendefinisikan dan menyimpan URL dari file CSV yang berisi data order detail, payment detail, customer detail, sku detail. kemudian menggunakan fungsi pd.read_csv() dari pandas untuk mengimpor data dari file CSV yang telah didefinisikan, lalu didefinisikan kembali sebagai DataFrame.</a:t>
              </a:r>
            </a:p>
          </p:txBody>
        </p:sp>
      </p:grpSp>
      <p:sp>
        <p:nvSpPr>
          <p:cNvPr name="TextBox 19" id="19"/>
          <p:cNvSpPr txBox="true"/>
          <p:nvPr/>
        </p:nvSpPr>
        <p:spPr>
          <a:xfrm rot="0">
            <a:off x="1530044" y="653415"/>
            <a:ext cx="6773755" cy="741045"/>
          </a:xfrm>
          <a:prstGeom prst="rect">
            <a:avLst/>
          </a:prstGeom>
        </p:spPr>
        <p:txBody>
          <a:bodyPr anchor="t" rtlCol="false" tIns="0" lIns="0" bIns="0" rIns="0">
            <a:spAutoFit/>
          </a:bodyPr>
          <a:lstStyle/>
          <a:p>
            <a:pPr algn="l">
              <a:lnSpc>
                <a:spcPts val="4800"/>
              </a:lnSpc>
            </a:pPr>
            <a:r>
              <a:rPr lang="en-US" sz="4800">
                <a:solidFill>
                  <a:srgbClr val="5383FF"/>
                </a:solidFill>
                <a:latin typeface="Impact"/>
                <a:ea typeface="Impact"/>
                <a:cs typeface="Impact"/>
                <a:sym typeface="Impact"/>
              </a:rPr>
              <a:t>DATA PREPARATION</a:t>
            </a:r>
          </a:p>
        </p:txBody>
      </p:sp>
      <p:sp>
        <p:nvSpPr>
          <p:cNvPr name="TextBox 20" id="20"/>
          <p:cNvSpPr txBox="true"/>
          <p:nvPr/>
        </p:nvSpPr>
        <p:spPr>
          <a:xfrm rot="0">
            <a:off x="1871644" y="3171562"/>
            <a:ext cx="6432155" cy="4760468"/>
          </a:xfrm>
          <a:prstGeom prst="rect">
            <a:avLst/>
          </a:prstGeom>
        </p:spPr>
        <p:txBody>
          <a:bodyPr anchor="t" rtlCol="false" tIns="0" lIns="0" bIns="0" rIns="0">
            <a:spAutoFit/>
          </a:bodyPr>
          <a:lstStyle/>
          <a:p>
            <a:pPr algn="just">
              <a:lnSpc>
                <a:spcPts val="1935"/>
              </a:lnSpc>
            </a:pPr>
            <a:r>
              <a:rPr lang="en-US" sz="1599">
                <a:solidFill>
                  <a:srgbClr val="000000"/>
                </a:solidFill>
                <a:latin typeface="Open Sans"/>
                <a:ea typeface="Open Sans"/>
                <a:cs typeface="Open Sans"/>
                <a:sym typeface="Open Sans"/>
              </a:rPr>
              <a:t>Sebelum melakukan analisis data, kita perlu mengimpor beberapa library yang akan digunakan dalam pemrosesan data dan visualisasi. Berikut adalah library yang diperlukan:</a:t>
            </a:r>
          </a:p>
          <a:p>
            <a:pPr algn="just" marL="345439" indent="-172720" lvl="1">
              <a:lnSpc>
                <a:spcPts val="1935"/>
              </a:lnSpc>
              <a:buFont typeface="Arial"/>
              <a:buChar char="•"/>
            </a:pPr>
            <a:r>
              <a:rPr lang="en-US" b="true" sz="1599">
                <a:solidFill>
                  <a:srgbClr val="5383FF"/>
                </a:solidFill>
                <a:latin typeface="Open Sans Bold"/>
                <a:ea typeface="Open Sans Bold"/>
                <a:cs typeface="Open Sans Bold"/>
                <a:sym typeface="Open Sans Bold"/>
              </a:rPr>
              <a:t>import pandas as pd</a:t>
            </a:r>
            <a:r>
              <a:rPr lang="en-US" sz="1599">
                <a:solidFill>
                  <a:srgbClr val="000000"/>
                </a:solidFill>
                <a:latin typeface="Open Sans"/>
                <a:ea typeface="Open Sans"/>
                <a:cs typeface="Open Sans"/>
                <a:sym typeface="Open Sans"/>
              </a:rPr>
              <a:t>: untuk manipulasi dan analisis data, seperti membaca data dari file CSV dan mengelola data dalam bentuk tabel (DataFrame).</a:t>
            </a:r>
          </a:p>
          <a:p>
            <a:pPr algn="just" marL="345439" indent="-172720" lvl="1">
              <a:lnSpc>
                <a:spcPts val="1935"/>
              </a:lnSpc>
              <a:buFont typeface="Arial"/>
              <a:buChar char="•"/>
            </a:pPr>
            <a:r>
              <a:rPr lang="en-US" b="true" sz="1599">
                <a:solidFill>
                  <a:srgbClr val="5383FF"/>
                </a:solidFill>
                <a:latin typeface="Open Sans Bold"/>
                <a:ea typeface="Open Sans Bold"/>
                <a:cs typeface="Open Sans Bold"/>
                <a:sym typeface="Open Sans Bold"/>
              </a:rPr>
              <a:t>import numpy as np</a:t>
            </a:r>
            <a:r>
              <a:rPr lang="en-US" sz="1599">
                <a:solidFill>
                  <a:srgbClr val="000000"/>
                </a:solidFill>
                <a:latin typeface="Open Sans"/>
                <a:ea typeface="Open Sans"/>
                <a:cs typeface="Open Sans"/>
                <a:sym typeface="Open Sans"/>
              </a:rPr>
              <a:t>: untuk komputasi numerik dan operasi array, seperti perhitungan statistik atau operasi matematika lainnya.</a:t>
            </a:r>
          </a:p>
          <a:p>
            <a:pPr algn="just" marL="345439" indent="-172720" lvl="1">
              <a:lnSpc>
                <a:spcPts val="1935"/>
              </a:lnSpc>
              <a:buFont typeface="Arial"/>
              <a:buChar char="•"/>
            </a:pPr>
            <a:r>
              <a:rPr lang="en-US" b="true" sz="1599">
                <a:solidFill>
                  <a:srgbClr val="5383FF"/>
                </a:solidFill>
                <a:latin typeface="Open Sans Bold"/>
                <a:ea typeface="Open Sans Bold"/>
                <a:cs typeface="Open Sans Bold"/>
                <a:sym typeface="Open Sans Bold"/>
              </a:rPr>
              <a:t>import matplotlib.pyplot as pl</a:t>
            </a:r>
            <a:r>
              <a:rPr lang="en-US" sz="1599">
                <a:solidFill>
                  <a:srgbClr val="000000"/>
                </a:solidFill>
                <a:latin typeface="Open Sans"/>
                <a:ea typeface="Open Sans"/>
                <a:cs typeface="Open Sans"/>
                <a:sym typeface="Open Sans"/>
              </a:rPr>
              <a:t>t: untuk mengimpor modul pyplot dari matplotlib yang digunakan dalam pembuatan visualisasi data, seperti grafik dan plot.</a:t>
            </a:r>
          </a:p>
          <a:p>
            <a:pPr algn="just" marL="345439" indent="-172720" lvl="1">
              <a:lnSpc>
                <a:spcPts val="1935"/>
              </a:lnSpc>
              <a:buFont typeface="Arial"/>
              <a:buChar char="•"/>
            </a:pPr>
            <a:r>
              <a:rPr lang="en-US" b="true" sz="1599">
                <a:solidFill>
                  <a:srgbClr val="5383FF"/>
                </a:solidFill>
                <a:latin typeface="Open Sans Bold"/>
                <a:ea typeface="Open Sans Bold"/>
                <a:cs typeface="Open Sans Bold"/>
                <a:sym typeface="Open Sans Bold"/>
              </a:rPr>
              <a:t>import seaborn as sns</a:t>
            </a:r>
            <a:r>
              <a:rPr lang="en-US" sz="1599">
                <a:solidFill>
                  <a:srgbClr val="000000"/>
                </a:solidFill>
                <a:latin typeface="Open Sans"/>
                <a:ea typeface="Open Sans"/>
                <a:cs typeface="Open Sans"/>
                <a:sym typeface="Open Sans"/>
              </a:rPr>
              <a:t>: untuk mengimpor library seaborn yang menyediakan cara mudah untuk membuat visualisasi statistik, seperti heatmap atau scatterplot.</a:t>
            </a:r>
          </a:p>
          <a:p>
            <a:pPr algn="just" marL="345439" indent="-172720" lvl="1">
              <a:lnSpc>
                <a:spcPts val="1935"/>
              </a:lnSpc>
              <a:buFont typeface="Arial"/>
              <a:buChar char="•"/>
            </a:pPr>
            <a:r>
              <a:rPr lang="en-US" b="true" sz="1599">
                <a:solidFill>
                  <a:srgbClr val="5383FF"/>
                </a:solidFill>
                <a:latin typeface="Open Sans Bold"/>
                <a:ea typeface="Open Sans Bold"/>
                <a:cs typeface="Open Sans Bold"/>
                <a:sym typeface="Open Sans Bold"/>
              </a:rPr>
              <a:t>from pandas.tseries.offsets import BDay</a:t>
            </a:r>
            <a:r>
              <a:rPr lang="en-US" sz="1599">
                <a:solidFill>
                  <a:srgbClr val="000000"/>
                </a:solidFill>
                <a:latin typeface="Open Sans"/>
                <a:ea typeface="Open Sans"/>
                <a:cs typeface="Open Sans"/>
                <a:sym typeface="Open Sans"/>
              </a:rPr>
              <a:t>: untuk mengimpor BDay dari pandas.tseries.offsets yang digunakan dalam manipulasi tanggal, khususnya untuk menambahkan atau mengurangi hari kerja dalam perhitungan waktu.</a:t>
            </a:r>
          </a:p>
          <a:p>
            <a:pPr algn="just">
              <a:lnSpc>
                <a:spcPts val="1935"/>
              </a:lnSpc>
            </a:pPr>
          </a:p>
        </p:txBody>
      </p:sp>
      <p:grpSp>
        <p:nvGrpSpPr>
          <p:cNvPr name="Group 21" id="21"/>
          <p:cNvGrpSpPr/>
          <p:nvPr/>
        </p:nvGrpSpPr>
        <p:grpSpPr>
          <a:xfrm rot="0">
            <a:off x="9648325" y="6487615"/>
            <a:ext cx="6965966" cy="2547243"/>
            <a:chOff x="0" y="0"/>
            <a:chExt cx="1834658" cy="670879"/>
          </a:xfrm>
        </p:grpSpPr>
        <p:sp>
          <p:nvSpPr>
            <p:cNvPr name="Freeform 22" id="22"/>
            <p:cNvSpPr/>
            <p:nvPr/>
          </p:nvSpPr>
          <p:spPr>
            <a:xfrm flipH="false" flipV="false" rot="0">
              <a:off x="0" y="0"/>
              <a:ext cx="1834658" cy="670879"/>
            </a:xfrm>
            <a:custGeom>
              <a:avLst/>
              <a:gdLst/>
              <a:ahLst/>
              <a:cxnLst/>
              <a:rect r="r" b="b" t="t" l="l"/>
              <a:pathLst>
                <a:path h="670879" w="1834658">
                  <a:moveTo>
                    <a:pt x="0" y="0"/>
                  </a:moveTo>
                  <a:lnTo>
                    <a:pt x="1834658" y="0"/>
                  </a:lnTo>
                  <a:lnTo>
                    <a:pt x="1834658" y="670879"/>
                  </a:lnTo>
                  <a:lnTo>
                    <a:pt x="0" y="670879"/>
                  </a:lnTo>
                  <a:close/>
                </a:path>
              </a:pathLst>
            </a:custGeom>
            <a:solidFill>
              <a:srgbClr val="000000">
                <a:alpha val="0"/>
              </a:srgbClr>
            </a:solidFill>
          </p:spPr>
        </p:sp>
        <p:sp>
          <p:nvSpPr>
            <p:cNvPr name="TextBox 23" id="23"/>
            <p:cNvSpPr txBox="true"/>
            <p:nvPr/>
          </p:nvSpPr>
          <p:spPr>
            <a:xfrm>
              <a:off x="0" y="0"/>
              <a:ext cx="1834658" cy="670879"/>
            </a:xfrm>
            <a:prstGeom prst="rect">
              <a:avLst/>
            </a:prstGeom>
          </p:spPr>
          <p:txBody>
            <a:bodyPr anchor="ctr" rtlCol="false" tIns="50800" lIns="50800" bIns="50800" rIns="50800"/>
            <a:lstStyle/>
            <a:p>
              <a:pPr algn="just">
                <a:lnSpc>
                  <a:spcPts val="1919"/>
                </a:lnSpc>
              </a:pPr>
              <a:r>
                <a:rPr lang="en-US" sz="1599">
                  <a:solidFill>
                    <a:srgbClr val="000000"/>
                  </a:solidFill>
                  <a:latin typeface="Open Sans"/>
                  <a:ea typeface="Open Sans"/>
                  <a:cs typeface="Open Sans"/>
                  <a:sym typeface="Open Sans"/>
                </a:rPr>
                <a:t>Menjalankan SQL di Colab</a:t>
              </a:r>
            </a:p>
            <a:p>
              <a:pPr algn="just" marL="345439" indent="-172720" lvl="1">
                <a:lnSpc>
                  <a:spcPts val="1919"/>
                </a:lnSpc>
                <a:buFont typeface="Arial"/>
                <a:buChar char="•"/>
              </a:pPr>
              <a:r>
                <a:rPr lang="en-US" b="true" sz="1599">
                  <a:solidFill>
                    <a:srgbClr val="5383FF"/>
                  </a:solidFill>
                  <a:latin typeface="Open Sans Bold"/>
                  <a:ea typeface="Open Sans Bold"/>
                  <a:cs typeface="Open Sans Bold"/>
                  <a:sym typeface="Open Sans Bold"/>
                </a:rPr>
                <a:t>from sqlite3 import connect</a:t>
              </a:r>
              <a:r>
                <a:rPr lang="en-US" b="true" sz="1599">
                  <a:solidFill>
                    <a:srgbClr val="000000"/>
                  </a:solidFill>
                  <a:latin typeface="Open Sans Bold"/>
                  <a:ea typeface="Open Sans Bold"/>
                  <a:cs typeface="Open Sans Bold"/>
                  <a:sym typeface="Open Sans Bold"/>
                </a:rPr>
                <a:t>: </a:t>
              </a:r>
              <a:r>
                <a:rPr lang="en-US" sz="1599">
                  <a:solidFill>
                    <a:srgbClr val="000000"/>
                  </a:solidFill>
                  <a:latin typeface="Open Sans"/>
                  <a:ea typeface="Open Sans"/>
                  <a:cs typeface="Open Sans"/>
                  <a:sym typeface="Open Sans"/>
                </a:rPr>
                <a:t>Mengimpor modul untuk koneksi ke database SQLite.</a:t>
              </a:r>
            </a:p>
            <a:p>
              <a:pPr algn="just" marL="345439" indent="-172720" lvl="1">
                <a:lnSpc>
                  <a:spcPts val="1919"/>
                </a:lnSpc>
                <a:buFont typeface="Arial"/>
                <a:buChar char="•"/>
              </a:pPr>
              <a:r>
                <a:rPr lang="en-US" b="true" sz="1599">
                  <a:solidFill>
                    <a:srgbClr val="5383FF"/>
                  </a:solidFill>
                  <a:latin typeface="Open Sans Bold"/>
                  <a:ea typeface="Open Sans Bold"/>
                  <a:cs typeface="Open Sans Bold"/>
                  <a:sym typeface="Open Sans Bold"/>
                </a:rPr>
                <a:t>conn = connect(':memory:')</a:t>
              </a:r>
              <a:r>
                <a:rPr lang="en-US" sz="1599">
                  <a:solidFill>
                    <a:srgbClr val="000000"/>
                  </a:solidFill>
                  <a:latin typeface="Open Sans"/>
                  <a:ea typeface="Open Sans"/>
                  <a:cs typeface="Open Sans"/>
                  <a:sym typeface="Open Sans"/>
                </a:rPr>
                <a:t>: Membuat koneksi ke database SQLite yang disimpan dalam memori.</a:t>
              </a:r>
            </a:p>
            <a:p>
              <a:pPr algn="just" marL="345439" indent="-172720" lvl="1">
                <a:lnSpc>
                  <a:spcPts val="1919"/>
                </a:lnSpc>
                <a:buFont typeface="Arial"/>
                <a:buChar char="•"/>
              </a:pPr>
              <a:r>
                <a:rPr lang="en-US" b="true" sz="1599">
                  <a:solidFill>
                    <a:srgbClr val="5383FF"/>
                  </a:solidFill>
                  <a:latin typeface="Open Sans Bold"/>
                  <a:ea typeface="Open Sans Bold"/>
                  <a:cs typeface="Open Sans Bold"/>
                  <a:sym typeface="Open Sans Bold"/>
                </a:rPr>
                <a:t>df_od.to_sql('order_detail', conn, index=False, if_exists='replace')</a:t>
              </a:r>
              <a:r>
                <a:rPr lang="en-US" sz="1599">
                  <a:solidFill>
                    <a:srgbClr val="000000"/>
                  </a:solidFill>
                  <a:latin typeface="Open Sans"/>
                  <a:ea typeface="Open Sans"/>
                  <a:cs typeface="Open Sans"/>
                  <a:sym typeface="Open Sans"/>
                </a:rPr>
                <a:t>: Mengimpor DataFrame df_od ke dalam tabel SQL order_detail. Langkah serupa dilakukan untuk DataFrame lainnya: df_pd, df_sd, dan df_cd.</a:t>
              </a:r>
            </a:p>
            <a:p>
              <a:pPr algn="just">
                <a:lnSpc>
                  <a:spcPts val="1919"/>
                </a:lnSpc>
              </a:pPr>
            </a:p>
          </p:txBody>
        </p:sp>
      </p:grpSp>
      <p:grpSp>
        <p:nvGrpSpPr>
          <p:cNvPr name="Group 24" id="24"/>
          <p:cNvGrpSpPr/>
          <p:nvPr/>
        </p:nvGrpSpPr>
        <p:grpSpPr>
          <a:xfrm rot="0">
            <a:off x="8681881" y="4615976"/>
            <a:ext cx="818884" cy="822522"/>
            <a:chOff x="0" y="0"/>
            <a:chExt cx="880823" cy="884735"/>
          </a:xfrm>
        </p:grpSpPr>
        <p:sp>
          <p:nvSpPr>
            <p:cNvPr name="Freeform 25" id="25"/>
            <p:cNvSpPr/>
            <p:nvPr/>
          </p:nvSpPr>
          <p:spPr>
            <a:xfrm flipH="false" flipV="false" rot="0">
              <a:off x="0" y="0"/>
              <a:ext cx="880823" cy="884735"/>
            </a:xfrm>
            <a:custGeom>
              <a:avLst/>
              <a:gdLst/>
              <a:ahLst/>
              <a:cxnLst/>
              <a:rect r="r" b="b" t="t" l="l"/>
              <a:pathLst>
                <a:path h="884735" w="880823">
                  <a:moveTo>
                    <a:pt x="440412" y="0"/>
                  </a:moveTo>
                  <a:cubicBezTo>
                    <a:pt x="197179" y="0"/>
                    <a:pt x="0" y="198055"/>
                    <a:pt x="0" y="442368"/>
                  </a:cubicBezTo>
                  <a:cubicBezTo>
                    <a:pt x="0" y="686681"/>
                    <a:pt x="197179" y="884735"/>
                    <a:pt x="440412" y="884735"/>
                  </a:cubicBezTo>
                  <a:cubicBezTo>
                    <a:pt x="683644" y="884735"/>
                    <a:pt x="880823" y="686681"/>
                    <a:pt x="880823" y="442368"/>
                  </a:cubicBezTo>
                  <a:cubicBezTo>
                    <a:pt x="880823" y="198055"/>
                    <a:pt x="683644" y="0"/>
                    <a:pt x="440412" y="0"/>
                  </a:cubicBezTo>
                  <a:close/>
                </a:path>
              </a:pathLst>
            </a:custGeom>
            <a:solidFill>
              <a:srgbClr val="83A2F1"/>
            </a:solidFill>
            <a:ln w="38100" cap="sq">
              <a:solidFill>
                <a:srgbClr val="FFFFFF"/>
              </a:solidFill>
              <a:prstDash val="dash"/>
              <a:miter/>
            </a:ln>
          </p:spPr>
        </p:sp>
        <p:sp>
          <p:nvSpPr>
            <p:cNvPr name="TextBox 26" id="26"/>
            <p:cNvSpPr txBox="true"/>
            <p:nvPr/>
          </p:nvSpPr>
          <p:spPr>
            <a:xfrm>
              <a:off x="82577" y="140094"/>
              <a:ext cx="715669" cy="661697"/>
            </a:xfrm>
            <a:prstGeom prst="rect">
              <a:avLst/>
            </a:prstGeom>
          </p:spPr>
          <p:txBody>
            <a:bodyPr anchor="ctr" rtlCol="false" tIns="50800" lIns="50800" bIns="50800" rIns="50800"/>
            <a:lstStyle/>
            <a:p>
              <a:pPr algn="ctr">
                <a:lnSpc>
                  <a:spcPts val="2899"/>
                </a:lnSpc>
              </a:pPr>
              <a:r>
                <a:rPr lang="en-US" b="true" sz="2899">
                  <a:solidFill>
                    <a:srgbClr val="FFFFFF"/>
                  </a:solidFill>
                  <a:latin typeface="Glacial Indifference Bold"/>
                  <a:ea typeface="Glacial Indifference Bold"/>
                  <a:cs typeface="Glacial Indifference Bold"/>
                  <a:sym typeface="Glacial Indifference Bold"/>
                </a:rPr>
                <a:t>3</a:t>
              </a:r>
            </a:p>
          </p:txBody>
        </p:sp>
      </p:grpSp>
      <p:sp>
        <p:nvSpPr>
          <p:cNvPr name="TextBox 27" id="27"/>
          <p:cNvSpPr txBox="true"/>
          <p:nvPr/>
        </p:nvSpPr>
        <p:spPr>
          <a:xfrm rot="0">
            <a:off x="959136" y="9638313"/>
            <a:ext cx="4868129" cy="315595"/>
          </a:xfrm>
          <a:prstGeom prst="rect">
            <a:avLst/>
          </a:prstGeom>
        </p:spPr>
        <p:txBody>
          <a:bodyPr anchor="t" rtlCol="false" tIns="0" lIns="0" bIns="0" rIns="0">
            <a:spAutoFit/>
          </a:bodyPr>
          <a:lstStyle/>
          <a:p>
            <a:pPr algn="just">
              <a:lnSpc>
                <a:spcPts val="2300"/>
              </a:lnSpc>
            </a:pPr>
            <a:r>
              <a:rPr lang="en-US" sz="2300" b="true">
                <a:solidFill>
                  <a:srgbClr val="34A83C"/>
                </a:solidFill>
                <a:latin typeface="Glacial Indifference Bold"/>
                <a:ea typeface="Glacial Indifference Bold"/>
                <a:cs typeface="Glacial Indifference Bold"/>
                <a:sym typeface="Glacial Indifference Bold"/>
              </a:rPr>
              <a:t>Final Project Python Kelompok B4</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8648" r="0" b="-58070"/>
            </a:stretch>
          </a:blipFill>
        </p:spPr>
      </p:sp>
      <p:sp>
        <p:nvSpPr>
          <p:cNvPr name="Freeform 3" id="3"/>
          <p:cNvSpPr/>
          <p:nvPr/>
        </p:nvSpPr>
        <p:spPr>
          <a:xfrm flipH="false" flipV="false" rot="0">
            <a:off x="15984335" y="0"/>
            <a:ext cx="1274965" cy="637482"/>
          </a:xfrm>
          <a:custGeom>
            <a:avLst/>
            <a:gdLst/>
            <a:ahLst/>
            <a:cxnLst/>
            <a:rect r="r" b="b" t="t" l="l"/>
            <a:pathLst>
              <a:path h="637482" w="1274965">
                <a:moveTo>
                  <a:pt x="0" y="0"/>
                </a:moveTo>
                <a:lnTo>
                  <a:pt x="1274965" y="0"/>
                </a:lnTo>
                <a:lnTo>
                  <a:pt x="1274965" y="637482"/>
                </a:lnTo>
                <a:lnTo>
                  <a:pt x="0" y="63748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9144000" y="9432348"/>
            <a:ext cx="1551702" cy="1551702"/>
          </a:xfrm>
          <a:custGeom>
            <a:avLst/>
            <a:gdLst/>
            <a:ahLst/>
            <a:cxnLst/>
            <a:rect r="r" b="b" t="t" l="l"/>
            <a:pathLst>
              <a:path h="1551702" w="1551702">
                <a:moveTo>
                  <a:pt x="0" y="0"/>
                </a:moveTo>
                <a:lnTo>
                  <a:pt x="1551702" y="0"/>
                </a:lnTo>
                <a:lnTo>
                  <a:pt x="1551702" y="1551702"/>
                </a:lnTo>
                <a:lnTo>
                  <a:pt x="0" y="155170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742758" y="736922"/>
            <a:ext cx="571884" cy="583555"/>
          </a:xfrm>
          <a:custGeom>
            <a:avLst/>
            <a:gdLst/>
            <a:ahLst/>
            <a:cxnLst/>
            <a:rect r="r" b="b" t="t" l="l"/>
            <a:pathLst>
              <a:path h="583555" w="571884">
                <a:moveTo>
                  <a:pt x="0" y="0"/>
                </a:moveTo>
                <a:lnTo>
                  <a:pt x="571884" y="0"/>
                </a:lnTo>
                <a:lnTo>
                  <a:pt x="571884" y="583556"/>
                </a:lnTo>
                <a:lnTo>
                  <a:pt x="0" y="58355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1871644" y="1704222"/>
            <a:ext cx="5123699" cy="4001473"/>
          </a:xfrm>
          <a:custGeom>
            <a:avLst/>
            <a:gdLst/>
            <a:ahLst/>
            <a:cxnLst/>
            <a:rect r="r" b="b" t="t" l="l"/>
            <a:pathLst>
              <a:path h="4001473" w="5123699">
                <a:moveTo>
                  <a:pt x="0" y="0"/>
                </a:moveTo>
                <a:lnTo>
                  <a:pt x="5123699" y="0"/>
                </a:lnTo>
                <a:lnTo>
                  <a:pt x="5123699" y="4001474"/>
                </a:lnTo>
                <a:lnTo>
                  <a:pt x="0" y="4001474"/>
                </a:lnTo>
                <a:lnTo>
                  <a:pt x="0" y="0"/>
                </a:lnTo>
                <a:close/>
              </a:path>
            </a:pathLst>
          </a:custGeom>
          <a:blipFill>
            <a:blip r:embed="rId9"/>
            <a:stretch>
              <a:fillRect l="0" t="0" r="0" b="0"/>
            </a:stretch>
          </a:blipFill>
        </p:spPr>
      </p:sp>
      <p:grpSp>
        <p:nvGrpSpPr>
          <p:cNvPr name="Group 7" id="7"/>
          <p:cNvGrpSpPr/>
          <p:nvPr/>
        </p:nvGrpSpPr>
        <p:grpSpPr>
          <a:xfrm rot="0">
            <a:off x="1052759" y="1704222"/>
            <a:ext cx="818884" cy="822522"/>
            <a:chOff x="0" y="0"/>
            <a:chExt cx="880823" cy="884735"/>
          </a:xfrm>
        </p:grpSpPr>
        <p:sp>
          <p:nvSpPr>
            <p:cNvPr name="Freeform 8" id="8"/>
            <p:cNvSpPr/>
            <p:nvPr/>
          </p:nvSpPr>
          <p:spPr>
            <a:xfrm flipH="false" flipV="false" rot="0">
              <a:off x="0" y="0"/>
              <a:ext cx="880823" cy="884735"/>
            </a:xfrm>
            <a:custGeom>
              <a:avLst/>
              <a:gdLst/>
              <a:ahLst/>
              <a:cxnLst/>
              <a:rect r="r" b="b" t="t" l="l"/>
              <a:pathLst>
                <a:path h="884735" w="880823">
                  <a:moveTo>
                    <a:pt x="440412" y="0"/>
                  </a:moveTo>
                  <a:cubicBezTo>
                    <a:pt x="197179" y="0"/>
                    <a:pt x="0" y="198055"/>
                    <a:pt x="0" y="442368"/>
                  </a:cubicBezTo>
                  <a:cubicBezTo>
                    <a:pt x="0" y="686681"/>
                    <a:pt x="197179" y="884735"/>
                    <a:pt x="440412" y="884735"/>
                  </a:cubicBezTo>
                  <a:cubicBezTo>
                    <a:pt x="683644" y="884735"/>
                    <a:pt x="880823" y="686681"/>
                    <a:pt x="880823" y="442368"/>
                  </a:cubicBezTo>
                  <a:cubicBezTo>
                    <a:pt x="880823" y="198055"/>
                    <a:pt x="683644" y="0"/>
                    <a:pt x="440412" y="0"/>
                  </a:cubicBezTo>
                  <a:close/>
                </a:path>
              </a:pathLst>
            </a:custGeom>
            <a:solidFill>
              <a:srgbClr val="83A2F1"/>
            </a:solidFill>
            <a:ln w="38100" cap="sq">
              <a:solidFill>
                <a:srgbClr val="FFFFFF"/>
              </a:solidFill>
              <a:prstDash val="dash"/>
              <a:miter/>
            </a:ln>
          </p:spPr>
        </p:sp>
        <p:sp>
          <p:nvSpPr>
            <p:cNvPr name="TextBox 9" id="9"/>
            <p:cNvSpPr txBox="true"/>
            <p:nvPr/>
          </p:nvSpPr>
          <p:spPr>
            <a:xfrm>
              <a:off x="82577" y="140094"/>
              <a:ext cx="715669" cy="661697"/>
            </a:xfrm>
            <a:prstGeom prst="rect">
              <a:avLst/>
            </a:prstGeom>
          </p:spPr>
          <p:txBody>
            <a:bodyPr anchor="ctr" rtlCol="false" tIns="50800" lIns="50800" bIns="50800" rIns="50800"/>
            <a:lstStyle/>
            <a:p>
              <a:pPr algn="ctr">
                <a:lnSpc>
                  <a:spcPts val="2899"/>
                </a:lnSpc>
              </a:pPr>
              <a:r>
                <a:rPr lang="en-US" b="true" sz="2899">
                  <a:solidFill>
                    <a:srgbClr val="FFFFFF"/>
                  </a:solidFill>
                  <a:latin typeface="Glacial Indifference Bold"/>
                  <a:ea typeface="Glacial Indifference Bold"/>
                  <a:cs typeface="Glacial Indifference Bold"/>
                  <a:sym typeface="Glacial Indifference Bold"/>
                </a:rPr>
                <a:t>4</a:t>
              </a:r>
            </a:p>
          </p:txBody>
        </p:sp>
      </p:grpSp>
      <p:grpSp>
        <p:nvGrpSpPr>
          <p:cNvPr name="Group 10" id="10"/>
          <p:cNvGrpSpPr/>
          <p:nvPr/>
        </p:nvGrpSpPr>
        <p:grpSpPr>
          <a:xfrm rot="0">
            <a:off x="1803161" y="5645429"/>
            <a:ext cx="7340839" cy="3964309"/>
            <a:chOff x="0" y="0"/>
            <a:chExt cx="1933390" cy="1044098"/>
          </a:xfrm>
        </p:grpSpPr>
        <p:sp>
          <p:nvSpPr>
            <p:cNvPr name="Freeform 11" id="11"/>
            <p:cNvSpPr/>
            <p:nvPr/>
          </p:nvSpPr>
          <p:spPr>
            <a:xfrm flipH="false" flipV="false" rot="0">
              <a:off x="0" y="0"/>
              <a:ext cx="1933390" cy="1044098"/>
            </a:xfrm>
            <a:custGeom>
              <a:avLst/>
              <a:gdLst/>
              <a:ahLst/>
              <a:cxnLst/>
              <a:rect r="r" b="b" t="t" l="l"/>
              <a:pathLst>
                <a:path h="1044098" w="1933390">
                  <a:moveTo>
                    <a:pt x="0" y="0"/>
                  </a:moveTo>
                  <a:lnTo>
                    <a:pt x="1933390" y="0"/>
                  </a:lnTo>
                  <a:lnTo>
                    <a:pt x="1933390" y="1044098"/>
                  </a:lnTo>
                  <a:lnTo>
                    <a:pt x="0" y="1044098"/>
                  </a:lnTo>
                  <a:close/>
                </a:path>
              </a:pathLst>
            </a:custGeom>
            <a:solidFill>
              <a:srgbClr val="000000">
                <a:alpha val="0"/>
              </a:srgbClr>
            </a:solidFill>
          </p:spPr>
        </p:sp>
        <p:sp>
          <p:nvSpPr>
            <p:cNvPr name="TextBox 12" id="12"/>
            <p:cNvSpPr txBox="true"/>
            <p:nvPr/>
          </p:nvSpPr>
          <p:spPr>
            <a:xfrm>
              <a:off x="0" y="19050"/>
              <a:ext cx="1933390" cy="1025048"/>
            </a:xfrm>
            <a:prstGeom prst="rect">
              <a:avLst/>
            </a:prstGeom>
          </p:spPr>
          <p:txBody>
            <a:bodyPr anchor="ctr" rtlCol="false" tIns="50800" lIns="50800" bIns="50800" rIns="50800"/>
            <a:lstStyle/>
            <a:p>
              <a:pPr algn="just">
                <a:lnSpc>
                  <a:spcPts val="1711"/>
                </a:lnSpc>
              </a:pPr>
              <a:r>
                <a:rPr lang="en-US" sz="1599">
                  <a:solidFill>
                    <a:srgbClr val="000000"/>
                  </a:solidFill>
                  <a:latin typeface="Open Sans"/>
                  <a:ea typeface="Open Sans"/>
                  <a:cs typeface="Open Sans"/>
                  <a:sym typeface="Open Sans"/>
                </a:rPr>
                <a:t>Query SQL untuk menggabungkan data</a:t>
              </a:r>
            </a:p>
            <a:p>
              <a:pPr algn="just" marL="345439" indent="-172720" lvl="1">
                <a:lnSpc>
                  <a:spcPts val="1711"/>
                </a:lnSpc>
                <a:buAutoNum type="arabicPeriod" startAt="1"/>
              </a:pPr>
              <a:r>
                <a:rPr lang="en-US" sz="1599">
                  <a:solidFill>
                    <a:srgbClr val="000000"/>
                  </a:solidFill>
                  <a:latin typeface="Open Sans"/>
                  <a:ea typeface="Open Sans"/>
                  <a:cs typeface="Open Sans"/>
                  <a:sym typeface="Open Sans"/>
                </a:rPr>
                <a:t>Menjalankan SQL Query </a:t>
              </a:r>
              <a:r>
                <a:rPr lang="en-US" b="true" sz="1599">
                  <a:solidFill>
                    <a:srgbClr val="5383FF"/>
                  </a:solidFill>
                  <a:latin typeface="Open Sans Bold"/>
                  <a:ea typeface="Open Sans Bold"/>
                  <a:cs typeface="Open Sans Bold"/>
                  <a:sym typeface="Open Sans Bold"/>
                </a:rPr>
                <a:t>df = pd.read_sql(""" ... """, conn)</a:t>
              </a:r>
              <a:r>
                <a:rPr lang="en-US" sz="1599">
                  <a:solidFill>
                    <a:srgbClr val="000000"/>
                  </a:solidFill>
                  <a:latin typeface="Open Sans"/>
                  <a:ea typeface="Open Sans"/>
                  <a:cs typeface="Open Sans"/>
                  <a:sym typeface="Open Sans"/>
                </a:rPr>
                <a:t>:  untuk menggabungkan data dari beberapa tabel dan menyimpannya dalam DataFrame df.</a:t>
              </a:r>
            </a:p>
            <a:p>
              <a:pPr algn="just" marL="345439" indent="-172720" lvl="1">
                <a:lnSpc>
                  <a:spcPts val="1711"/>
                </a:lnSpc>
                <a:buAutoNum type="arabicPeriod" startAt="1"/>
              </a:pPr>
              <a:r>
                <a:rPr lang="en-US" sz="1599">
                  <a:solidFill>
                    <a:srgbClr val="000000"/>
                  </a:solidFill>
                  <a:latin typeface="Open Sans"/>
                  <a:ea typeface="Open Sans"/>
                  <a:cs typeface="Open Sans"/>
                  <a:sym typeface="Open Sans"/>
                </a:rPr>
                <a:t>Pe</a:t>
              </a:r>
              <a:r>
                <a:rPr lang="en-US" sz="1599">
                  <a:solidFill>
                    <a:srgbClr val="000000"/>
                  </a:solidFill>
                  <a:latin typeface="Open Sans"/>
                  <a:ea typeface="Open Sans"/>
                  <a:cs typeface="Open Sans"/>
                  <a:sym typeface="Open Sans"/>
                </a:rPr>
                <a:t>n</a:t>
              </a:r>
              <a:r>
                <a:rPr lang="en-US" sz="1599">
                  <a:solidFill>
                    <a:srgbClr val="000000"/>
                  </a:solidFill>
                  <a:latin typeface="Open Sans"/>
                  <a:ea typeface="Open Sans"/>
                  <a:cs typeface="Open Sans"/>
                  <a:sym typeface="Open Sans"/>
                </a:rPr>
                <a:t>jelasa</a:t>
              </a:r>
              <a:r>
                <a:rPr lang="en-US" sz="1599">
                  <a:solidFill>
                    <a:srgbClr val="000000"/>
                  </a:solidFill>
                  <a:latin typeface="Open Sans"/>
                  <a:ea typeface="Open Sans"/>
                  <a:cs typeface="Open Sans"/>
                  <a:sym typeface="Open Sans"/>
                </a:rPr>
                <a:t>n </a:t>
              </a:r>
              <a:r>
                <a:rPr lang="en-US" sz="1599">
                  <a:solidFill>
                    <a:srgbClr val="000000"/>
                  </a:solidFill>
                  <a:latin typeface="Open Sans"/>
                  <a:ea typeface="Open Sans"/>
                  <a:cs typeface="Open Sans"/>
                  <a:sym typeface="Open Sans"/>
                </a:rPr>
                <a:t>Qu</a:t>
              </a:r>
              <a:r>
                <a:rPr lang="en-US" sz="1599">
                  <a:solidFill>
                    <a:srgbClr val="000000"/>
                  </a:solidFill>
                  <a:latin typeface="Open Sans"/>
                  <a:ea typeface="Open Sans"/>
                  <a:cs typeface="Open Sans"/>
                  <a:sym typeface="Open Sans"/>
                </a:rPr>
                <a:t>ery:</a:t>
              </a:r>
            </a:p>
            <a:p>
              <a:pPr algn="just" marL="690879" indent="-230293" lvl="2">
                <a:lnSpc>
                  <a:spcPts val="1711"/>
                </a:lnSpc>
                <a:buFont typeface="Arial"/>
                <a:buChar char="⚬"/>
              </a:pPr>
              <a:r>
                <a:rPr lang="en-US" b="true" sz="1599">
                  <a:solidFill>
                    <a:srgbClr val="5383FF"/>
                  </a:solidFill>
                  <a:latin typeface="Open Sans Bold"/>
                  <a:ea typeface="Open Sans Bold"/>
                  <a:cs typeface="Open Sans Bold"/>
                  <a:sym typeface="Open Sans Bold"/>
                </a:rPr>
                <a:t>SELECT</a:t>
              </a:r>
              <a:r>
                <a:rPr lang="en-US" sz="1599">
                  <a:solidFill>
                    <a:srgbClr val="000000"/>
                  </a:solidFill>
                  <a:latin typeface="Open Sans"/>
                  <a:ea typeface="Open Sans"/>
                  <a:cs typeface="Open Sans"/>
                  <a:sym typeface="Open Sans"/>
                </a:rPr>
                <a:t>: Memilih kolom yang diperlukan dari tabel:</a:t>
              </a:r>
            </a:p>
            <a:p>
              <a:pPr algn="just" marL="1036318" indent="-259080" lvl="3">
                <a:lnSpc>
                  <a:spcPts val="1711"/>
                </a:lnSpc>
                <a:buFont typeface="Arial"/>
                <a:buChar char="￭"/>
              </a:pPr>
              <a:r>
                <a:rPr lang="en-US" b="true" sz="1599">
                  <a:solidFill>
                    <a:srgbClr val="5383FF"/>
                  </a:solidFill>
                  <a:latin typeface="Open Sans Bold"/>
                  <a:ea typeface="Open Sans Bold"/>
                  <a:cs typeface="Open Sans Bold"/>
                  <a:sym typeface="Open Sans Bold"/>
                </a:rPr>
                <a:t>order_detail.*</a:t>
              </a:r>
              <a:r>
                <a:rPr lang="en-US" sz="1599">
                  <a:solidFill>
                    <a:srgbClr val="000000"/>
                  </a:solidFill>
                  <a:latin typeface="Open Sans"/>
                  <a:ea typeface="Open Sans"/>
                  <a:cs typeface="Open Sans"/>
                  <a:sym typeface="Open Sans"/>
                </a:rPr>
                <a:t>: Semua kolom dari tabel order_detail.</a:t>
              </a:r>
            </a:p>
            <a:p>
              <a:pPr algn="just" marL="1036318" indent="-259080" lvl="3">
                <a:lnSpc>
                  <a:spcPts val="1711"/>
                </a:lnSpc>
                <a:buFont typeface="Arial"/>
                <a:buChar char="￭"/>
              </a:pPr>
              <a:r>
                <a:rPr lang="en-US" b="true" sz="1599">
                  <a:solidFill>
                    <a:srgbClr val="5383FF"/>
                  </a:solidFill>
                  <a:latin typeface="Open Sans Bold"/>
                  <a:ea typeface="Open Sans Bold"/>
                  <a:cs typeface="Open Sans Bold"/>
                  <a:sym typeface="Open Sans Bold"/>
                </a:rPr>
                <a:t>payment_detail.payment_method</a:t>
              </a:r>
              <a:r>
                <a:rPr lang="en-US" sz="1599">
                  <a:solidFill>
                    <a:srgbClr val="000000"/>
                  </a:solidFill>
                  <a:latin typeface="Open Sans"/>
                  <a:ea typeface="Open Sans"/>
                  <a:cs typeface="Open Sans"/>
                  <a:sym typeface="Open Sans"/>
                </a:rPr>
                <a:t>: K</a:t>
              </a:r>
              <a:r>
                <a:rPr lang="en-US" sz="1599">
                  <a:solidFill>
                    <a:srgbClr val="000000"/>
                  </a:solidFill>
                  <a:latin typeface="Open Sans"/>
                  <a:ea typeface="Open Sans"/>
                  <a:cs typeface="Open Sans"/>
                  <a:sym typeface="Open Sans"/>
                </a:rPr>
                <a:t>ol</a:t>
              </a:r>
              <a:r>
                <a:rPr lang="en-US" sz="1599">
                  <a:solidFill>
                    <a:srgbClr val="000000"/>
                  </a:solidFill>
                  <a:latin typeface="Open Sans"/>
                  <a:ea typeface="Open Sans"/>
                  <a:cs typeface="Open Sans"/>
                  <a:sym typeface="Open Sans"/>
                </a:rPr>
                <a:t>om met</a:t>
              </a:r>
              <a:r>
                <a:rPr lang="en-US" sz="1599">
                  <a:solidFill>
                    <a:srgbClr val="000000"/>
                  </a:solidFill>
                  <a:latin typeface="Open Sans"/>
                  <a:ea typeface="Open Sans"/>
                  <a:cs typeface="Open Sans"/>
                  <a:sym typeface="Open Sans"/>
                </a:rPr>
                <a:t>ode</a:t>
              </a:r>
              <a:r>
                <a:rPr lang="en-US" sz="1599">
                  <a:solidFill>
                    <a:srgbClr val="000000"/>
                  </a:solidFill>
                  <a:latin typeface="Open Sans"/>
                  <a:ea typeface="Open Sans"/>
                  <a:cs typeface="Open Sans"/>
                  <a:sym typeface="Open Sans"/>
                </a:rPr>
                <a:t> pembaya</a:t>
              </a:r>
              <a:r>
                <a:rPr lang="en-US" sz="1599">
                  <a:solidFill>
                    <a:srgbClr val="000000"/>
                  </a:solidFill>
                  <a:latin typeface="Open Sans"/>
                  <a:ea typeface="Open Sans"/>
                  <a:cs typeface="Open Sans"/>
                  <a:sym typeface="Open Sans"/>
                </a:rPr>
                <a:t>r</a:t>
              </a:r>
              <a:r>
                <a:rPr lang="en-US" sz="1599">
                  <a:solidFill>
                    <a:srgbClr val="000000"/>
                  </a:solidFill>
                  <a:latin typeface="Open Sans"/>
                  <a:ea typeface="Open Sans"/>
                  <a:cs typeface="Open Sans"/>
                  <a:sym typeface="Open Sans"/>
                </a:rPr>
                <a:t>an </a:t>
              </a:r>
              <a:r>
                <a:rPr lang="en-US" sz="1599">
                  <a:solidFill>
                    <a:srgbClr val="000000"/>
                  </a:solidFill>
                  <a:latin typeface="Open Sans"/>
                  <a:ea typeface="Open Sans"/>
                  <a:cs typeface="Open Sans"/>
                  <a:sym typeface="Open Sans"/>
                </a:rPr>
                <a:t>da</a:t>
              </a:r>
              <a:r>
                <a:rPr lang="en-US" sz="1599">
                  <a:solidFill>
                    <a:srgbClr val="000000"/>
                  </a:solidFill>
                  <a:latin typeface="Open Sans"/>
                  <a:ea typeface="Open Sans"/>
                  <a:cs typeface="Open Sans"/>
                  <a:sym typeface="Open Sans"/>
                </a:rPr>
                <a:t>r</a:t>
              </a:r>
              <a:r>
                <a:rPr lang="en-US" sz="1599">
                  <a:solidFill>
                    <a:srgbClr val="000000"/>
                  </a:solidFill>
                  <a:latin typeface="Open Sans"/>
                  <a:ea typeface="Open Sans"/>
                  <a:cs typeface="Open Sans"/>
                  <a:sym typeface="Open Sans"/>
                </a:rPr>
                <a:t>i </a:t>
              </a:r>
              <a:r>
                <a:rPr lang="en-US" sz="1599">
                  <a:solidFill>
                    <a:srgbClr val="000000"/>
                  </a:solidFill>
                  <a:latin typeface="Open Sans"/>
                  <a:ea typeface="Open Sans"/>
                  <a:cs typeface="Open Sans"/>
                  <a:sym typeface="Open Sans"/>
                </a:rPr>
                <a:t>tabel</a:t>
              </a:r>
              <a:r>
                <a:rPr lang="en-US" sz="1599">
                  <a:solidFill>
                    <a:srgbClr val="000000"/>
                  </a:solidFill>
                  <a:latin typeface="Open Sans"/>
                  <a:ea typeface="Open Sans"/>
                  <a:cs typeface="Open Sans"/>
                  <a:sym typeface="Open Sans"/>
                </a:rPr>
                <a:t> </a:t>
              </a:r>
              <a:r>
                <a:rPr lang="en-US" sz="1599">
                  <a:solidFill>
                    <a:srgbClr val="000000"/>
                  </a:solidFill>
                  <a:latin typeface="Open Sans"/>
                  <a:ea typeface="Open Sans"/>
                  <a:cs typeface="Open Sans"/>
                  <a:sym typeface="Open Sans"/>
                </a:rPr>
                <a:t>payme</a:t>
              </a:r>
              <a:r>
                <a:rPr lang="en-US" sz="1599">
                  <a:solidFill>
                    <a:srgbClr val="000000"/>
                  </a:solidFill>
                  <a:latin typeface="Open Sans"/>
                  <a:ea typeface="Open Sans"/>
                  <a:cs typeface="Open Sans"/>
                  <a:sym typeface="Open Sans"/>
                </a:rPr>
                <a:t>n</a:t>
              </a:r>
              <a:r>
                <a:rPr lang="en-US" sz="1599">
                  <a:solidFill>
                    <a:srgbClr val="000000"/>
                  </a:solidFill>
                  <a:latin typeface="Open Sans"/>
                  <a:ea typeface="Open Sans"/>
                  <a:cs typeface="Open Sans"/>
                  <a:sym typeface="Open Sans"/>
                </a:rPr>
                <a:t>t_</a:t>
              </a:r>
              <a:r>
                <a:rPr lang="en-US" sz="1599">
                  <a:solidFill>
                    <a:srgbClr val="000000"/>
                  </a:solidFill>
                  <a:latin typeface="Open Sans"/>
                  <a:ea typeface="Open Sans"/>
                  <a:cs typeface="Open Sans"/>
                  <a:sym typeface="Open Sans"/>
                </a:rPr>
                <a:t>de</a:t>
              </a:r>
              <a:r>
                <a:rPr lang="en-US" sz="1599">
                  <a:solidFill>
                    <a:srgbClr val="000000"/>
                  </a:solidFill>
                  <a:latin typeface="Open Sans"/>
                  <a:ea typeface="Open Sans"/>
                  <a:cs typeface="Open Sans"/>
                  <a:sym typeface="Open Sans"/>
                </a:rPr>
                <a:t>t</a:t>
              </a:r>
              <a:r>
                <a:rPr lang="en-US" sz="1599">
                  <a:solidFill>
                    <a:srgbClr val="000000"/>
                  </a:solidFill>
                  <a:latin typeface="Open Sans"/>
                  <a:ea typeface="Open Sans"/>
                  <a:cs typeface="Open Sans"/>
                  <a:sym typeface="Open Sans"/>
                </a:rPr>
                <a:t>a</a:t>
              </a:r>
              <a:r>
                <a:rPr lang="en-US" sz="1599">
                  <a:solidFill>
                    <a:srgbClr val="000000"/>
                  </a:solidFill>
                  <a:latin typeface="Open Sans"/>
                  <a:ea typeface="Open Sans"/>
                  <a:cs typeface="Open Sans"/>
                  <a:sym typeface="Open Sans"/>
                </a:rPr>
                <a:t>i</a:t>
              </a:r>
              <a:r>
                <a:rPr lang="en-US" sz="1599">
                  <a:solidFill>
                    <a:srgbClr val="000000"/>
                  </a:solidFill>
                  <a:latin typeface="Open Sans"/>
                  <a:ea typeface="Open Sans"/>
                  <a:cs typeface="Open Sans"/>
                  <a:sym typeface="Open Sans"/>
                </a:rPr>
                <a:t>l</a:t>
              </a:r>
              <a:r>
                <a:rPr lang="en-US" sz="1599">
                  <a:solidFill>
                    <a:srgbClr val="000000"/>
                  </a:solidFill>
                  <a:latin typeface="Open Sans"/>
                  <a:ea typeface="Open Sans"/>
                  <a:cs typeface="Open Sans"/>
                  <a:sym typeface="Open Sans"/>
                </a:rPr>
                <a:t>.</a:t>
              </a:r>
            </a:p>
            <a:p>
              <a:pPr algn="just" marL="1036318" indent="-259080" lvl="3">
                <a:lnSpc>
                  <a:spcPts val="1711"/>
                </a:lnSpc>
                <a:buFont typeface="Arial"/>
                <a:buChar char="￭"/>
              </a:pPr>
              <a:r>
                <a:rPr lang="en-US" b="true" sz="1599">
                  <a:solidFill>
                    <a:srgbClr val="5383FF"/>
                  </a:solidFill>
                  <a:latin typeface="Open Sans Bold"/>
                  <a:ea typeface="Open Sans Bold"/>
                  <a:cs typeface="Open Sans Bold"/>
                  <a:sym typeface="Open Sans Bold"/>
                </a:rPr>
                <a:t>sku_detail.sku_name, base_price, cogs, category</a:t>
              </a:r>
              <a:r>
                <a:rPr lang="en-US" sz="1599">
                  <a:solidFill>
                    <a:srgbClr val="000000"/>
                  </a:solidFill>
                  <a:latin typeface="Open Sans"/>
                  <a:ea typeface="Open Sans"/>
                  <a:cs typeface="Open Sans"/>
                  <a:sym typeface="Open Sans"/>
                </a:rPr>
                <a:t>: Kolom terkait produk dari tabel sku_detail.</a:t>
              </a:r>
            </a:p>
            <a:p>
              <a:pPr algn="just" marL="1036318" indent="-259080" lvl="3">
                <a:lnSpc>
                  <a:spcPts val="1711"/>
                </a:lnSpc>
                <a:buFont typeface="Arial"/>
                <a:buChar char="￭"/>
              </a:pPr>
              <a:r>
                <a:rPr lang="en-US" b="true" sz="1599">
                  <a:solidFill>
                    <a:srgbClr val="5383FF"/>
                  </a:solidFill>
                  <a:latin typeface="Open Sans Bold"/>
                  <a:ea typeface="Open Sans Bold"/>
                  <a:cs typeface="Open Sans Bold"/>
                  <a:sym typeface="Open Sans Bold"/>
                </a:rPr>
                <a:t>customer_detail.registered_date</a:t>
              </a:r>
              <a:r>
                <a:rPr lang="en-US" sz="1599">
                  <a:solidFill>
                    <a:srgbClr val="000000"/>
                  </a:solidFill>
                  <a:latin typeface="Open Sans"/>
                  <a:ea typeface="Open Sans"/>
                  <a:cs typeface="Open Sans"/>
                  <a:sym typeface="Open Sans"/>
                </a:rPr>
                <a:t>: Tanggal pendaftaran pelanggan dari tabel customer_detail.</a:t>
              </a:r>
            </a:p>
            <a:p>
              <a:pPr algn="just" marL="690879" indent="-230293" lvl="2">
                <a:lnSpc>
                  <a:spcPts val="1711"/>
                </a:lnSpc>
                <a:buFont typeface="Arial"/>
                <a:buChar char="⚬"/>
              </a:pPr>
              <a:r>
                <a:rPr lang="en-US" b="true" sz="1599">
                  <a:solidFill>
                    <a:srgbClr val="5383FF"/>
                  </a:solidFill>
                  <a:latin typeface="Open Sans Bold"/>
                  <a:ea typeface="Open Sans Bold"/>
                  <a:cs typeface="Open Sans Bold"/>
                  <a:sym typeface="Open Sans Bold"/>
                </a:rPr>
                <a:t>LEFT JOIN</a:t>
              </a:r>
              <a:r>
                <a:rPr lang="en-US" sz="1599">
                  <a:solidFill>
                    <a:srgbClr val="000000"/>
                  </a:solidFill>
                  <a:latin typeface="Open Sans"/>
                  <a:ea typeface="Open Sans"/>
                  <a:cs typeface="Open Sans"/>
                  <a:sym typeface="Open Sans"/>
                </a:rPr>
                <a:t>: Digunakan untuk menggabungkan tabel </a:t>
              </a:r>
              <a:r>
                <a:rPr lang="en-US" b="true" sz="1599">
                  <a:solidFill>
                    <a:srgbClr val="5383FF"/>
                  </a:solidFill>
                  <a:latin typeface="Open Sans Bold"/>
                  <a:ea typeface="Open Sans Bold"/>
                  <a:cs typeface="Open Sans Bold"/>
                  <a:sym typeface="Open Sans Bold"/>
                </a:rPr>
                <a:t>berdasarkan ID </a:t>
              </a:r>
              <a:r>
                <a:rPr lang="en-US" sz="1599">
                  <a:solidFill>
                    <a:srgbClr val="000000"/>
                  </a:solidFill>
                  <a:latin typeface="Open Sans"/>
                  <a:ea typeface="Open Sans"/>
                  <a:cs typeface="Open Sans"/>
                  <a:sym typeface="Open Sans"/>
                </a:rPr>
                <a:t>yang sesuai:</a:t>
              </a:r>
            </a:p>
            <a:p>
              <a:pPr algn="just" marL="1036318" indent="-259080" lvl="3">
                <a:lnSpc>
                  <a:spcPts val="1711"/>
                </a:lnSpc>
                <a:buFont typeface="Arial"/>
                <a:buChar char="￭"/>
              </a:pPr>
              <a:r>
                <a:rPr lang="en-US" sz="1599">
                  <a:solidFill>
                    <a:srgbClr val="000000"/>
                  </a:solidFill>
                  <a:latin typeface="Open Sans"/>
                  <a:ea typeface="Open Sans"/>
                  <a:cs typeface="Open Sans"/>
                  <a:sym typeface="Open Sans"/>
                </a:rPr>
                <a:t>payment_detail dengan order_detail berdasarkan payment_id.</a:t>
              </a:r>
            </a:p>
            <a:p>
              <a:pPr algn="just" marL="1036318" indent="-259080" lvl="3">
                <a:lnSpc>
                  <a:spcPts val="1711"/>
                </a:lnSpc>
                <a:buFont typeface="Arial"/>
                <a:buChar char="￭"/>
              </a:pPr>
              <a:r>
                <a:rPr lang="en-US" sz="1599">
                  <a:solidFill>
                    <a:srgbClr val="000000"/>
                  </a:solidFill>
                  <a:latin typeface="Open Sans"/>
                  <a:ea typeface="Open Sans"/>
                  <a:cs typeface="Open Sans"/>
                  <a:sym typeface="Open Sans"/>
                </a:rPr>
                <a:t>sku_detail dengan order_detail berdasarkan sku_id.</a:t>
              </a:r>
            </a:p>
            <a:p>
              <a:pPr algn="just" marL="1036318" indent="-259080" lvl="3">
                <a:lnSpc>
                  <a:spcPts val="1711"/>
                </a:lnSpc>
                <a:buFont typeface="Arial"/>
                <a:buChar char="￭"/>
              </a:pPr>
              <a:r>
                <a:rPr lang="en-US" sz="1599">
                  <a:solidFill>
                    <a:srgbClr val="000000"/>
                  </a:solidFill>
                  <a:latin typeface="Open Sans"/>
                  <a:ea typeface="Open Sans"/>
                  <a:cs typeface="Open Sans"/>
                  <a:sym typeface="Open Sans"/>
                </a:rPr>
                <a:t>customer_detail dengan order_detail berdasarkan customer_id.</a:t>
              </a:r>
            </a:p>
          </p:txBody>
        </p:sp>
      </p:grpSp>
      <p:sp>
        <p:nvSpPr>
          <p:cNvPr name="Freeform 13" id="13"/>
          <p:cNvSpPr/>
          <p:nvPr/>
        </p:nvSpPr>
        <p:spPr>
          <a:xfrm flipH="false" flipV="false" rot="0">
            <a:off x="11113806" y="3285090"/>
            <a:ext cx="1566292" cy="4412090"/>
          </a:xfrm>
          <a:custGeom>
            <a:avLst/>
            <a:gdLst/>
            <a:ahLst/>
            <a:cxnLst/>
            <a:rect r="r" b="b" t="t" l="l"/>
            <a:pathLst>
              <a:path h="4412090" w="1566292">
                <a:moveTo>
                  <a:pt x="0" y="0"/>
                </a:moveTo>
                <a:lnTo>
                  <a:pt x="1566292" y="0"/>
                </a:lnTo>
                <a:lnTo>
                  <a:pt x="1566292" y="4412089"/>
                </a:lnTo>
                <a:lnTo>
                  <a:pt x="0" y="4412089"/>
                </a:lnTo>
                <a:lnTo>
                  <a:pt x="0" y="0"/>
                </a:lnTo>
                <a:close/>
              </a:path>
            </a:pathLst>
          </a:custGeom>
          <a:blipFill>
            <a:blip r:embed="rId10"/>
            <a:stretch>
              <a:fillRect l="0" t="0" r="0" b="0"/>
            </a:stretch>
          </a:blipFill>
        </p:spPr>
      </p:sp>
      <p:grpSp>
        <p:nvGrpSpPr>
          <p:cNvPr name="Group 14" id="14"/>
          <p:cNvGrpSpPr/>
          <p:nvPr/>
        </p:nvGrpSpPr>
        <p:grpSpPr>
          <a:xfrm rot="0">
            <a:off x="9660164" y="1704222"/>
            <a:ext cx="818884" cy="822522"/>
            <a:chOff x="0" y="0"/>
            <a:chExt cx="880823" cy="884735"/>
          </a:xfrm>
        </p:grpSpPr>
        <p:sp>
          <p:nvSpPr>
            <p:cNvPr name="Freeform 15" id="15"/>
            <p:cNvSpPr/>
            <p:nvPr/>
          </p:nvSpPr>
          <p:spPr>
            <a:xfrm flipH="false" flipV="false" rot="0">
              <a:off x="0" y="0"/>
              <a:ext cx="880823" cy="884735"/>
            </a:xfrm>
            <a:custGeom>
              <a:avLst/>
              <a:gdLst/>
              <a:ahLst/>
              <a:cxnLst/>
              <a:rect r="r" b="b" t="t" l="l"/>
              <a:pathLst>
                <a:path h="884735" w="880823">
                  <a:moveTo>
                    <a:pt x="440412" y="0"/>
                  </a:moveTo>
                  <a:cubicBezTo>
                    <a:pt x="197179" y="0"/>
                    <a:pt x="0" y="198055"/>
                    <a:pt x="0" y="442368"/>
                  </a:cubicBezTo>
                  <a:cubicBezTo>
                    <a:pt x="0" y="686681"/>
                    <a:pt x="197179" y="884735"/>
                    <a:pt x="440412" y="884735"/>
                  </a:cubicBezTo>
                  <a:cubicBezTo>
                    <a:pt x="683644" y="884735"/>
                    <a:pt x="880823" y="686681"/>
                    <a:pt x="880823" y="442368"/>
                  </a:cubicBezTo>
                  <a:cubicBezTo>
                    <a:pt x="880823" y="198055"/>
                    <a:pt x="683644" y="0"/>
                    <a:pt x="440412" y="0"/>
                  </a:cubicBezTo>
                  <a:close/>
                </a:path>
              </a:pathLst>
            </a:custGeom>
            <a:solidFill>
              <a:srgbClr val="83A2F1"/>
            </a:solidFill>
            <a:ln w="38100" cap="sq">
              <a:solidFill>
                <a:srgbClr val="FFFFFF"/>
              </a:solidFill>
              <a:prstDash val="dash"/>
              <a:miter/>
            </a:ln>
          </p:spPr>
        </p:sp>
        <p:sp>
          <p:nvSpPr>
            <p:cNvPr name="TextBox 16" id="16"/>
            <p:cNvSpPr txBox="true"/>
            <p:nvPr/>
          </p:nvSpPr>
          <p:spPr>
            <a:xfrm>
              <a:off x="82577" y="140094"/>
              <a:ext cx="715669" cy="661697"/>
            </a:xfrm>
            <a:prstGeom prst="rect">
              <a:avLst/>
            </a:prstGeom>
          </p:spPr>
          <p:txBody>
            <a:bodyPr anchor="ctr" rtlCol="false" tIns="50800" lIns="50800" bIns="50800" rIns="50800"/>
            <a:lstStyle/>
            <a:p>
              <a:pPr algn="ctr">
                <a:lnSpc>
                  <a:spcPts val="2899"/>
                </a:lnSpc>
              </a:pPr>
              <a:r>
                <a:rPr lang="en-US" b="true" sz="2899">
                  <a:solidFill>
                    <a:srgbClr val="FFFFFF"/>
                  </a:solidFill>
                  <a:latin typeface="Glacial Indifference Bold"/>
                  <a:ea typeface="Glacial Indifference Bold"/>
                  <a:cs typeface="Glacial Indifference Bold"/>
                  <a:sym typeface="Glacial Indifference Bold"/>
                </a:rPr>
                <a:t>5</a:t>
              </a:r>
            </a:p>
          </p:txBody>
        </p:sp>
      </p:grpSp>
      <p:sp>
        <p:nvSpPr>
          <p:cNvPr name="Freeform 17" id="17"/>
          <p:cNvSpPr/>
          <p:nvPr/>
        </p:nvSpPr>
        <p:spPr>
          <a:xfrm flipH="false" flipV="false" rot="0">
            <a:off x="10695702" y="1806134"/>
            <a:ext cx="6780252" cy="539635"/>
          </a:xfrm>
          <a:custGeom>
            <a:avLst/>
            <a:gdLst/>
            <a:ahLst/>
            <a:cxnLst/>
            <a:rect r="r" b="b" t="t" l="l"/>
            <a:pathLst>
              <a:path h="539635" w="6780252">
                <a:moveTo>
                  <a:pt x="0" y="0"/>
                </a:moveTo>
                <a:lnTo>
                  <a:pt x="6780252" y="0"/>
                </a:lnTo>
                <a:lnTo>
                  <a:pt x="6780252" y="539635"/>
                </a:lnTo>
                <a:lnTo>
                  <a:pt x="0" y="539635"/>
                </a:lnTo>
                <a:lnTo>
                  <a:pt x="0" y="0"/>
                </a:lnTo>
                <a:close/>
              </a:path>
            </a:pathLst>
          </a:custGeom>
          <a:blipFill>
            <a:blip r:embed="rId11"/>
            <a:stretch>
              <a:fillRect l="0" t="0" r="0" b="-14651"/>
            </a:stretch>
          </a:blipFill>
        </p:spPr>
      </p:sp>
      <p:grpSp>
        <p:nvGrpSpPr>
          <p:cNvPr name="Group 18" id="18"/>
          <p:cNvGrpSpPr/>
          <p:nvPr/>
        </p:nvGrpSpPr>
        <p:grpSpPr>
          <a:xfrm rot="0">
            <a:off x="11113806" y="4694527"/>
            <a:ext cx="1566292" cy="796608"/>
            <a:chOff x="0" y="0"/>
            <a:chExt cx="412521" cy="209806"/>
          </a:xfrm>
        </p:grpSpPr>
        <p:sp>
          <p:nvSpPr>
            <p:cNvPr name="Freeform 19" id="19"/>
            <p:cNvSpPr/>
            <p:nvPr/>
          </p:nvSpPr>
          <p:spPr>
            <a:xfrm flipH="false" flipV="false" rot="0">
              <a:off x="0" y="0"/>
              <a:ext cx="412521" cy="209806"/>
            </a:xfrm>
            <a:custGeom>
              <a:avLst/>
              <a:gdLst/>
              <a:ahLst/>
              <a:cxnLst/>
              <a:rect r="r" b="b" t="t" l="l"/>
              <a:pathLst>
                <a:path h="209806" w="412521">
                  <a:moveTo>
                    <a:pt x="0" y="0"/>
                  </a:moveTo>
                  <a:lnTo>
                    <a:pt x="412521" y="0"/>
                  </a:lnTo>
                  <a:lnTo>
                    <a:pt x="412521" y="209806"/>
                  </a:lnTo>
                  <a:lnTo>
                    <a:pt x="0" y="209806"/>
                  </a:lnTo>
                  <a:close/>
                </a:path>
              </a:pathLst>
            </a:custGeom>
            <a:solidFill>
              <a:srgbClr val="000000">
                <a:alpha val="0"/>
              </a:srgbClr>
            </a:solidFill>
            <a:ln w="38100" cap="sq">
              <a:solidFill>
                <a:srgbClr val="5383FF"/>
              </a:solidFill>
              <a:prstDash val="solid"/>
              <a:miter/>
            </a:ln>
          </p:spPr>
        </p:sp>
        <p:sp>
          <p:nvSpPr>
            <p:cNvPr name="TextBox 20" id="20"/>
            <p:cNvSpPr txBox="true"/>
            <p:nvPr/>
          </p:nvSpPr>
          <p:spPr>
            <a:xfrm>
              <a:off x="0" y="28575"/>
              <a:ext cx="412521" cy="181231"/>
            </a:xfrm>
            <a:prstGeom prst="rect">
              <a:avLst/>
            </a:prstGeom>
          </p:spPr>
          <p:txBody>
            <a:bodyPr anchor="ctr" rtlCol="false" tIns="50800" lIns="50800" bIns="50800" rIns="50800"/>
            <a:lstStyle/>
            <a:p>
              <a:pPr algn="ctr">
                <a:lnSpc>
                  <a:spcPts val="2300"/>
                </a:lnSpc>
              </a:pPr>
            </a:p>
          </p:txBody>
        </p:sp>
      </p:grpSp>
      <p:grpSp>
        <p:nvGrpSpPr>
          <p:cNvPr name="Group 21" id="21"/>
          <p:cNvGrpSpPr/>
          <p:nvPr/>
        </p:nvGrpSpPr>
        <p:grpSpPr>
          <a:xfrm rot="0">
            <a:off x="11113806" y="6724491"/>
            <a:ext cx="1566292" cy="316786"/>
            <a:chOff x="0" y="0"/>
            <a:chExt cx="412521" cy="83433"/>
          </a:xfrm>
        </p:grpSpPr>
        <p:sp>
          <p:nvSpPr>
            <p:cNvPr name="Freeform 22" id="22"/>
            <p:cNvSpPr/>
            <p:nvPr/>
          </p:nvSpPr>
          <p:spPr>
            <a:xfrm flipH="false" flipV="false" rot="0">
              <a:off x="0" y="0"/>
              <a:ext cx="412521" cy="83433"/>
            </a:xfrm>
            <a:custGeom>
              <a:avLst/>
              <a:gdLst/>
              <a:ahLst/>
              <a:cxnLst/>
              <a:rect r="r" b="b" t="t" l="l"/>
              <a:pathLst>
                <a:path h="83433" w="412521">
                  <a:moveTo>
                    <a:pt x="0" y="0"/>
                  </a:moveTo>
                  <a:lnTo>
                    <a:pt x="412521" y="0"/>
                  </a:lnTo>
                  <a:lnTo>
                    <a:pt x="412521" y="83433"/>
                  </a:lnTo>
                  <a:lnTo>
                    <a:pt x="0" y="83433"/>
                  </a:lnTo>
                  <a:close/>
                </a:path>
              </a:pathLst>
            </a:custGeom>
            <a:solidFill>
              <a:srgbClr val="000000">
                <a:alpha val="0"/>
              </a:srgbClr>
            </a:solidFill>
            <a:ln w="38100" cap="sq">
              <a:solidFill>
                <a:srgbClr val="5383FF"/>
              </a:solidFill>
              <a:prstDash val="solid"/>
              <a:miter/>
            </a:ln>
          </p:spPr>
        </p:sp>
        <p:sp>
          <p:nvSpPr>
            <p:cNvPr name="TextBox 23" id="23"/>
            <p:cNvSpPr txBox="true"/>
            <p:nvPr/>
          </p:nvSpPr>
          <p:spPr>
            <a:xfrm>
              <a:off x="0" y="28575"/>
              <a:ext cx="412521" cy="54858"/>
            </a:xfrm>
            <a:prstGeom prst="rect">
              <a:avLst/>
            </a:prstGeom>
          </p:spPr>
          <p:txBody>
            <a:bodyPr anchor="ctr" rtlCol="false" tIns="50800" lIns="50800" bIns="50800" rIns="50800"/>
            <a:lstStyle/>
            <a:p>
              <a:pPr algn="ctr">
                <a:lnSpc>
                  <a:spcPts val="2300"/>
                </a:lnSpc>
              </a:pPr>
            </a:p>
          </p:txBody>
        </p:sp>
      </p:grpSp>
      <p:sp>
        <p:nvSpPr>
          <p:cNvPr name="Freeform 24" id="24"/>
          <p:cNvSpPr/>
          <p:nvPr/>
        </p:nvSpPr>
        <p:spPr>
          <a:xfrm flipH="false" flipV="false" rot="0">
            <a:off x="15451527" y="3285090"/>
            <a:ext cx="1646356" cy="4412090"/>
          </a:xfrm>
          <a:custGeom>
            <a:avLst/>
            <a:gdLst/>
            <a:ahLst/>
            <a:cxnLst/>
            <a:rect r="r" b="b" t="t" l="l"/>
            <a:pathLst>
              <a:path h="4412090" w="1646356">
                <a:moveTo>
                  <a:pt x="0" y="0"/>
                </a:moveTo>
                <a:lnTo>
                  <a:pt x="1646356" y="0"/>
                </a:lnTo>
                <a:lnTo>
                  <a:pt x="1646356" y="4412089"/>
                </a:lnTo>
                <a:lnTo>
                  <a:pt x="0" y="4412089"/>
                </a:lnTo>
                <a:lnTo>
                  <a:pt x="0" y="0"/>
                </a:lnTo>
                <a:close/>
              </a:path>
            </a:pathLst>
          </a:custGeom>
          <a:blipFill>
            <a:blip r:embed="rId12"/>
            <a:stretch>
              <a:fillRect l="-9238" t="-2374" r="-6676" b="0"/>
            </a:stretch>
          </a:blipFill>
        </p:spPr>
      </p:sp>
      <p:grpSp>
        <p:nvGrpSpPr>
          <p:cNvPr name="Group 25" id="25"/>
          <p:cNvGrpSpPr/>
          <p:nvPr/>
        </p:nvGrpSpPr>
        <p:grpSpPr>
          <a:xfrm rot="0">
            <a:off x="15451527" y="4666075"/>
            <a:ext cx="1646356" cy="796608"/>
            <a:chOff x="0" y="0"/>
            <a:chExt cx="433608" cy="209806"/>
          </a:xfrm>
        </p:grpSpPr>
        <p:sp>
          <p:nvSpPr>
            <p:cNvPr name="Freeform 26" id="26"/>
            <p:cNvSpPr/>
            <p:nvPr/>
          </p:nvSpPr>
          <p:spPr>
            <a:xfrm flipH="false" flipV="false" rot="0">
              <a:off x="0" y="0"/>
              <a:ext cx="433608" cy="209806"/>
            </a:xfrm>
            <a:custGeom>
              <a:avLst/>
              <a:gdLst/>
              <a:ahLst/>
              <a:cxnLst/>
              <a:rect r="r" b="b" t="t" l="l"/>
              <a:pathLst>
                <a:path h="209806" w="433608">
                  <a:moveTo>
                    <a:pt x="0" y="0"/>
                  </a:moveTo>
                  <a:lnTo>
                    <a:pt x="433608" y="0"/>
                  </a:lnTo>
                  <a:lnTo>
                    <a:pt x="433608" y="209806"/>
                  </a:lnTo>
                  <a:lnTo>
                    <a:pt x="0" y="209806"/>
                  </a:lnTo>
                  <a:close/>
                </a:path>
              </a:pathLst>
            </a:custGeom>
            <a:solidFill>
              <a:srgbClr val="000000">
                <a:alpha val="0"/>
              </a:srgbClr>
            </a:solidFill>
            <a:ln w="38100" cap="sq">
              <a:solidFill>
                <a:srgbClr val="5383FF"/>
              </a:solidFill>
              <a:prstDash val="solid"/>
              <a:miter/>
            </a:ln>
          </p:spPr>
        </p:sp>
        <p:sp>
          <p:nvSpPr>
            <p:cNvPr name="TextBox 27" id="27"/>
            <p:cNvSpPr txBox="true"/>
            <p:nvPr/>
          </p:nvSpPr>
          <p:spPr>
            <a:xfrm>
              <a:off x="0" y="28575"/>
              <a:ext cx="433608" cy="181231"/>
            </a:xfrm>
            <a:prstGeom prst="rect">
              <a:avLst/>
            </a:prstGeom>
          </p:spPr>
          <p:txBody>
            <a:bodyPr anchor="ctr" rtlCol="false" tIns="50800" lIns="50800" bIns="50800" rIns="50800"/>
            <a:lstStyle/>
            <a:p>
              <a:pPr algn="ctr">
                <a:lnSpc>
                  <a:spcPts val="2300"/>
                </a:lnSpc>
              </a:pPr>
            </a:p>
          </p:txBody>
        </p:sp>
      </p:grpSp>
      <p:grpSp>
        <p:nvGrpSpPr>
          <p:cNvPr name="Group 28" id="28"/>
          <p:cNvGrpSpPr/>
          <p:nvPr/>
        </p:nvGrpSpPr>
        <p:grpSpPr>
          <a:xfrm rot="0">
            <a:off x="15491559" y="6662709"/>
            <a:ext cx="1566292" cy="316786"/>
            <a:chOff x="0" y="0"/>
            <a:chExt cx="412521" cy="83433"/>
          </a:xfrm>
        </p:grpSpPr>
        <p:sp>
          <p:nvSpPr>
            <p:cNvPr name="Freeform 29" id="29"/>
            <p:cNvSpPr/>
            <p:nvPr/>
          </p:nvSpPr>
          <p:spPr>
            <a:xfrm flipH="false" flipV="false" rot="0">
              <a:off x="0" y="0"/>
              <a:ext cx="412521" cy="83433"/>
            </a:xfrm>
            <a:custGeom>
              <a:avLst/>
              <a:gdLst/>
              <a:ahLst/>
              <a:cxnLst/>
              <a:rect r="r" b="b" t="t" l="l"/>
              <a:pathLst>
                <a:path h="83433" w="412521">
                  <a:moveTo>
                    <a:pt x="0" y="0"/>
                  </a:moveTo>
                  <a:lnTo>
                    <a:pt x="412521" y="0"/>
                  </a:lnTo>
                  <a:lnTo>
                    <a:pt x="412521" y="83433"/>
                  </a:lnTo>
                  <a:lnTo>
                    <a:pt x="0" y="83433"/>
                  </a:lnTo>
                  <a:close/>
                </a:path>
              </a:pathLst>
            </a:custGeom>
            <a:solidFill>
              <a:srgbClr val="000000">
                <a:alpha val="0"/>
              </a:srgbClr>
            </a:solidFill>
            <a:ln w="38100" cap="sq">
              <a:solidFill>
                <a:srgbClr val="5383FF"/>
              </a:solidFill>
              <a:prstDash val="solid"/>
              <a:miter/>
            </a:ln>
          </p:spPr>
        </p:sp>
        <p:sp>
          <p:nvSpPr>
            <p:cNvPr name="TextBox 30" id="30"/>
            <p:cNvSpPr txBox="true"/>
            <p:nvPr/>
          </p:nvSpPr>
          <p:spPr>
            <a:xfrm>
              <a:off x="0" y="28575"/>
              <a:ext cx="412521" cy="54858"/>
            </a:xfrm>
            <a:prstGeom prst="rect">
              <a:avLst/>
            </a:prstGeom>
          </p:spPr>
          <p:txBody>
            <a:bodyPr anchor="ctr" rtlCol="false" tIns="50800" lIns="50800" bIns="50800" rIns="50800"/>
            <a:lstStyle/>
            <a:p>
              <a:pPr algn="ctr">
                <a:lnSpc>
                  <a:spcPts val="2300"/>
                </a:lnSpc>
              </a:pPr>
            </a:p>
          </p:txBody>
        </p:sp>
      </p:grpSp>
      <p:grpSp>
        <p:nvGrpSpPr>
          <p:cNvPr name="Group 31" id="31"/>
          <p:cNvGrpSpPr/>
          <p:nvPr/>
        </p:nvGrpSpPr>
        <p:grpSpPr>
          <a:xfrm rot="0">
            <a:off x="10695702" y="7656159"/>
            <a:ext cx="6780252" cy="2287909"/>
            <a:chOff x="0" y="0"/>
            <a:chExt cx="1785745" cy="602577"/>
          </a:xfrm>
        </p:grpSpPr>
        <p:sp>
          <p:nvSpPr>
            <p:cNvPr name="Freeform 32" id="32"/>
            <p:cNvSpPr/>
            <p:nvPr/>
          </p:nvSpPr>
          <p:spPr>
            <a:xfrm flipH="false" flipV="false" rot="0">
              <a:off x="0" y="0"/>
              <a:ext cx="1785745" cy="602577"/>
            </a:xfrm>
            <a:custGeom>
              <a:avLst/>
              <a:gdLst/>
              <a:ahLst/>
              <a:cxnLst/>
              <a:rect r="r" b="b" t="t" l="l"/>
              <a:pathLst>
                <a:path h="602577" w="1785745">
                  <a:moveTo>
                    <a:pt x="0" y="0"/>
                  </a:moveTo>
                  <a:lnTo>
                    <a:pt x="1785745" y="0"/>
                  </a:lnTo>
                  <a:lnTo>
                    <a:pt x="1785745" y="602577"/>
                  </a:lnTo>
                  <a:lnTo>
                    <a:pt x="0" y="602577"/>
                  </a:lnTo>
                  <a:close/>
                </a:path>
              </a:pathLst>
            </a:custGeom>
            <a:solidFill>
              <a:srgbClr val="000000">
                <a:alpha val="0"/>
              </a:srgbClr>
            </a:solidFill>
          </p:spPr>
        </p:sp>
        <p:sp>
          <p:nvSpPr>
            <p:cNvPr name="TextBox 33" id="33"/>
            <p:cNvSpPr txBox="true"/>
            <p:nvPr/>
          </p:nvSpPr>
          <p:spPr>
            <a:xfrm>
              <a:off x="0" y="19050"/>
              <a:ext cx="1785745" cy="583527"/>
            </a:xfrm>
            <a:prstGeom prst="rect">
              <a:avLst/>
            </a:prstGeom>
          </p:spPr>
          <p:txBody>
            <a:bodyPr anchor="ctr" rtlCol="false" tIns="50800" lIns="50800" bIns="50800" rIns="50800"/>
            <a:lstStyle/>
            <a:p>
              <a:pPr algn="just" marL="345439" indent="-172720" lvl="1">
                <a:lnSpc>
                  <a:spcPts val="1711"/>
                </a:lnSpc>
                <a:buAutoNum type="arabicPeriod" startAt="1"/>
              </a:pPr>
              <a:r>
                <a:rPr lang="en-US" b="true" sz="1599">
                  <a:solidFill>
                    <a:srgbClr val="5383FF"/>
                  </a:solidFill>
                  <a:latin typeface="Open Sans Bold"/>
                  <a:ea typeface="Open Sans Bold"/>
                  <a:cs typeface="Open Sans Bold"/>
                  <a:sym typeface="Open Sans Bold"/>
                </a:rPr>
                <a:t>Mengubah tipe data</a:t>
              </a:r>
              <a:r>
                <a:rPr lang="en-US" sz="1599">
                  <a:solidFill>
                    <a:srgbClr val="000000"/>
                  </a:solidFill>
                  <a:latin typeface="Open Sans"/>
                  <a:ea typeface="Open Sans"/>
                  <a:cs typeface="Open Sans"/>
                  <a:sym typeface="Open Sans"/>
                </a:rPr>
                <a:t> kolom yang sebelumnya bertipe </a:t>
              </a:r>
              <a:r>
                <a:rPr lang="en-US" b="true" sz="1599">
                  <a:solidFill>
                    <a:srgbClr val="5383FF"/>
                  </a:solidFill>
                  <a:latin typeface="Open Sans Bold"/>
                  <a:ea typeface="Open Sans Bold"/>
                  <a:cs typeface="Open Sans Bold"/>
                  <a:sym typeface="Open Sans Bold"/>
                </a:rPr>
                <a:t>float64</a:t>
              </a:r>
              <a:r>
                <a:rPr lang="en-US" sz="1599">
                  <a:solidFill>
                    <a:srgbClr val="000000"/>
                  </a:solidFill>
                  <a:latin typeface="Open Sans"/>
                  <a:ea typeface="Open Sans"/>
                  <a:cs typeface="Open Sans"/>
                  <a:sym typeface="Open Sans"/>
                </a:rPr>
                <a:t> </a:t>
              </a:r>
              <a:r>
                <a:rPr lang="en-US" b="true" sz="1599">
                  <a:solidFill>
                    <a:srgbClr val="5383FF"/>
                  </a:solidFill>
                  <a:latin typeface="Open Sans Bold"/>
                  <a:ea typeface="Open Sans Bold"/>
                  <a:cs typeface="Open Sans Bold"/>
                  <a:sym typeface="Open Sans Bold"/>
                </a:rPr>
                <a:t>menjadi int</a:t>
              </a:r>
              <a:r>
                <a:rPr lang="en-US" sz="1599">
                  <a:solidFill>
                    <a:srgbClr val="000000"/>
                  </a:solidFill>
                  <a:latin typeface="Open Sans"/>
                  <a:ea typeface="Open Sans"/>
                  <a:cs typeface="Open Sans"/>
                  <a:sym typeface="Open Sans"/>
                </a:rPr>
                <a:t> (integer). Mengubah tipe data ke int lebih efisien untuk operasi matematis, terutama jika nilai desimal tidak diperlukan (misalnya, diskon dan harga dasar biasanya berupa angka bulat).</a:t>
              </a:r>
            </a:p>
            <a:p>
              <a:pPr algn="just" marL="345439" indent="-172720" lvl="1">
                <a:lnSpc>
                  <a:spcPts val="1711"/>
                </a:lnSpc>
                <a:buAutoNum type="arabicPeriod" startAt="1"/>
              </a:pPr>
              <a:r>
                <a:rPr lang="en-US" b="true" sz="1599">
                  <a:solidFill>
                    <a:srgbClr val="5383FF"/>
                  </a:solidFill>
                  <a:latin typeface="Open Sans Bold"/>
                  <a:ea typeface="Open Sans Bold"/>
                  <a:cs typeface="Open Sans Bold"/>
                  <a:sym typeface="Open Sans Bold"/>
                </a:rPr>
                <a:t>Mengubah tipe data</a:t>
              </a:r>
              <a:r>
                <a:rPr lang="en-US" sz="1599">
                  <a:solidFill>
                    <a:srgbClr val="000000"/>
                  </a:solidFill>
                  <a:latin typeface="Open Sans"/>
                  <a:ea typeface="Open Sans"/>
                  <a:cs typeface="Open Sans"/>
                  <a:sym typeface="Open Sans"/>
                </a:rPr>
                <a:t> kolom </a:t>
              </a:r>
              <a:r>
                <a:rPr lang="en-US" b="true" sz="1599">
                  <a:solidFill>
                    <a:srgbClr val="5383FF"/>
                  </a:solidFill>
                  <a:latin typeface="Open Sans Bold"/>
                  <a:ea typeface="Open Sans Bold"/>
                  <a:cs typeface="Open Sans Bold"/>
                  <a:sym typeface="Open Sans Bold"/>
                </a:rPr>
                <a:t>date menjadi datetime</a:t>
              </a:r>
              <a:r>
                <a:rPr lang="en-US" sz="1599">
                  <a:solidFill>
                    <a:srgbClr val="000000"/>
                  </a:solidFill>
                  <a:latin typeface="Open Sans"/>
                  <a:ea typeface="Open Sans"/>
                  <a:cs typeface="Open Sans"/>
                  <a:sym typeface="Open Sans"/>
                </a:rPr>
                <a:t>. Dengan tipe datetime, kita dapat dengan mudah melakukan operasi pada tanggal seperti perhitungan selisih tanggal, ekstraksi bagian tertentu dari tanggal (misalnya, bulan atau tahun), dan filter data berdasarkan tanggal.</a:t>
              </a:r>
            </a:p>
          </p:txBody>
        </p:sp>
      </p:grpSp>
      <p:sp>
        <p:nvSpPr>
          <p:cNvPr name="Freeform 34" id="34"/>
          <p:cNvSpPr/>
          <p:nvPr/>
        </p:nvSpPr>
        <p:spPr>
          <a:xfrm flipH="false" flipV="false" rot="0">
            <a:off x="10695702" y="2373653"/>
            <a:ext cx="6780252" cy="749758"/>
          </a:xfrm>
          <a:custGeom>
            <a:avLst/>
            <a:gdLst/>
            <a:ahLst/>
            <a:cxnLst/>
            <a:rect r="r" b="b" t="t" l="l"/>
            <a:pathLst>
              <a:path h="749758" w="6780252">
                <a:moveTo>
                  <a:pt x="0" y="0"/>
                </a:moveTo>
                <a:lnTo>
                  <a:pt x="6780252" y="0"/>
                </a:lnTo>
                <a:lnTo>
                  <a:pt x="6780252" y="749758"/>
                </a:lnTo>
                <a:lnTo>
                  <a:pt x="0" y="749758"/>
                </a:lnTo>
                <a:lnTo>
                  <a:pt x="0" y="0"/>
                </a:lnTo>
                <a:close/>
              </a:path>
            </a:pathLst>
          </a:custGeom>
          <a:blipFill>
            <a:blip r:embed="rId13"/>
            <a:stretch>
              <a:fillRect l="0" t="-9346" r="0" b="-9346"/>
            </a:stretch>
          </a:blipFill>
        </p:spPr>
      </p:sp>
      <p:grpSp>
        <p:nvGrpSpPr>
          <p:cNvPr name="Group 35" id="35"/>
          <p:cNvGrpSpPr/>
          <p:nvPr/>
        </p:nvGrpSpPr>
        <p:grpSpPr>
          <a:xfrm rot="0">
            <a:off x="11113806" y="7380394"/>
            <a:ext cx="1566292" cy="316786"/>
            <a:chOff x="0" y="0"/>
            <a:chExt cx="412521" cy="83433"/>
          </a:xfrm>
        </p:grpSpPr>
        <p:sp>
          <p:nvSpPr>
            <p:cNvPr name="Freeform 36" id="36"/>
            <p:cNvSpPr/>
            <p:nvPr/>
          </p:nvSpPr>
          <p:spPr>
            <a:xfrm flipH="false" flipV="false" rot="0">
              <a:off x="0" y="0"/>
              <a:ext cx="412521" cy="83433"/>
            </a:xfrm>
            <a:custGeom>
              <a:avLst/>
              <a:gdLst/>
              <a:ahLst/>
              <a:cxnLst/>
              <a:rect r="r" b="b" t="t" l="l"/>
              <a:pathLst>
                <a:path h="83433" w="412521">
                  <a:moveTo>
                    <a:pt x="0" y="0"/>
                  </a:moveTo>
                  <a:lnTo>
                    <a:pt x="412521" y="0"/>
                  </a:lnTo>
                  <a:lnTo>
                    <a:pt x="412521" y="83433"/>
                  </a:lnTo>
                  <a:lnTo>
                    <a:pt x="0" y="83433"/>
                  </a:lnTo>
                  <a:close/>
                </a:path>
              </a:pathLst>
            </a:custGeom>
            <a:solidFill>
              <a:srgbClr val="000000">
                <a:alpha val="0"/>
              </a:srgbClr>
            </a:solidFill>
            <a:ln w="38100" cap="sq">
              <a:solidFill>
                <a:srgbClr val="C26934"/>
              </a:solidFill>
              <a:prstDash val="solid"/>
              <a:miter/>
            </a:ln>
          </p:spPr>
        </p:sp>
        <p:sp>
          <p:nvSpPr>
            <p:cNvPr name="TextBox 37" id="37"/>
            <p:cNvSpPr txBox="true"/>
            <p:nvPr/>
          </p:nvSpPr>
          <p:spPr>
            <a:xfrm>
              <a:off x="0" y="28575"/>
              <a:ext cx="412521" cy="54858"/>
            </a:xfrm>
            <a:prstGeom prst="rect">
              <a:avLst/>
            </a:prstGeom>
          </p:spPr>
          <p:txBody>
            <a:bodyPr anchor="ctr" rtlCol="false" tIns="50800" lIns="50800" bIns="50800" rIns="50800"/>
            <a:lstStyle/>
            <a:p>
              <a:pPr algn="ctr">
                <a:lnSpc>
                  <a:spcPts val="2300"/>
                </a:lnSpc>
              </a:pPr>
            </a:p>
          </p:txBody>
        </p:sp>
      </p:grpSp>
      <p:grpSp>
        <p:nvGrpSpPr>
          <p:cNvPr name="Group 38" id="38"/>
          <p:cNvGrpSpPr/>
          <p:nvPr/>
        </p:nvGrpSpPr>
        <p:grpSpPr>
          <a:xfrm rot="0">
            <a:off x="11113806" y="3838234"/>
            <a:ext cx="1566292" cy="316786"/>
            <a:chOff x="0" y="0"/>
            <a:chExt cx="412521" cy="83433"/>
          </a:xfrm>
        </p:grpSpPr>
        <p:sp>
          <p:nvSpPr>
            <p:cNvPr name="Freeform 39" id="39"/>
            <p:cNvSpPr/>
            <p:nvPr/>
          </p:nvSpPr>
          <p:spPr>
            <a:xfrm flipH="false" flipV="false" rot="0">
              <a:off x="0" y="0"/>
              <a:ext cx="412521" cy="83433"/>
            </a:xfrm>
            <a:custGeom>
              <a:avLst/>
              <a:gdLst/>
              <a:ahLst/>
              <a:cxnLst/>
              <a:rect r="r" b="b" t="t" l="l"/>
              <a:pathLst>
                <a:path h="83433" w="412521">
                  <a:moveTo>
                    <a:pt x="0" y="0"/>
                  </a:moveTo>
                  <a:lnTo>
                    <a:pt x="412521" y="0"/>
                  </a:lnTo>
                  <a:lnTo>
                    <a:pt x="412521" y="83433"/>
                  </a:lnTo>
                  <a:lnTo>
                    <a:pt x="0" y="83433"/>
                  </a:lnTo>
                  <a:close/>
                </a:path>
              </a:pathLst>
            </a:custGeom>
            <a:solidFill>
              <a:srgbClr val="000000">
                <a:alpha val="0"/>
              </a:srgbClr>
            </a:solidFill>
            <a:ln w="38100" cap="sq">
              <a:solidFill>
                <a:srgbClr val="C26934"/>
              </a:solidFill>
              <a:prstDash val="solid"/>
              <a:miter/>
            </a:ln>
          </p:spPr>
        </p:sp>
        <p:sp>
          <p:nvSpPr>
            <p:cNvPr name="TextBox 40" id="40"/>
            <p:cNvSpPr txBox="true"/>
            <p:nvPr/>
          </p:nvSpPr>
          <p:spPr>
            <a:xfrm>
              <a:off x="0" y="28575"/>
              <a:ext cx="412521" cy="54858"/>
            </a:xfrm>
            <a:prstGeom prst="rect">
              <a:avLst/>
            </a:prstGeom>
          </p:spPr>
          <p:txBody>
            <a:bodyPr anchor="ctr" rtlCol="false" tIns="50800" lIns="50800" bIns="50800" rIns="50800"/>
            <a:lstStyle/>
            <a:p>
              <a:pPr algn="ctr">
                <a:lnSpc>
                  <a:spcPts val="2300"/>
                </a:lnSpc>
              </a:pPr>
            </a:p>
          </p:txBody>
        </p:sp>
      </p:grpSp>
      <p:grpSp>
        <p:nvGrpSpPr>
          <p:cNvPr name="Group 41" id="41"/>
          <p:cNvGrpSpPr/>
          <p:nvPr/>
        </p:nvGrpSpPr>
        <p:grpSpPr>
          <a:xfrm rot="0">
            <a:off x="15451527" y="3793435"/>
            <a:ext cx="1646356" cy="316786"/>
            <a:chOff x="0" y="0"/>
            <a:chExt cx="433608" cy="83433"/>
          </a:xfrm>
        </p:grpSpPr>
        <p:sp>
          <p:nvSpPr>
            <p:cNvPr name="Freeform 42" id="42"/>
            <p:cNvSpPr/>
            <p:nvPr/>
          </p:nvSpPr>
          <p:spPr>
            <a:xfrm flipH="false" flipV="false" rot="0">
              <a:off x="0" y="0"/>
              <a:ext cx="433608" cy="83433"/>
            </a:xfrm>
            <a:custGeom>
              <a:avLst/>
              <a:gdLst/>
              <a:ahLst/>
              <a:cxnLst/>
              <a:rect r="r" b="b" t="t" l="l"/>
              <a:pathLst>
                <a:path h="83433" w="433608">
                  <a:moveTo>
                    <a:pt x="0" y="0"/>
                  </a:moveTo>
                  <a:lnTo>
                    <a:pt x="433608" y="0"/>
                  </a:lnTo>
                  <a:lnTo>
                    <a:pt x="433608" y="83433"/>
                  </a:lnTo>
                  <a:lnTo>
                    <a:pt x="0" y="83433"/>
                  </a:lnTo>
                  <a:close/>
                </a:path>
              </a:pathLst>
            </a:custGeom>
            <a:solidFill>
              <a:srgbClr val="000000">
                <a:alpha val="0"/>
              </a:srgbClr>
            </a:solidFill>
            <a:ln w="38100" cap="sq">
              <a:solidFill>
                <a:srgbClr val="C26934"/>
              </a:solidFill>
              <a:prstDash val="solid"/>
              <a:miter/>
            </a:ln>
          </p:spPr>
        </p:sp>
        <p:sp>
          <p:nvSpPr>
            <p:cNvPr name="TextBox 43" id="43"/>
            <p:cNvSpPr txBox="true"/>
            <p:nvPr/>
          </p:nvSpPr>
          <p:spPr>
            <a:xfrm>
              <a:off x="0" y="28575"/>
              <a:ext cx="433608" cy="54858"/>
            </a:xfrm>
            <a:prstGeom prst="rect">
              <a:avLst/>
            </a:prstGeom>
          </p:spPr>
          <p:txBody>
            <a:bodyPr anchor="ctr" rtlCol="false" tIns="50800" lIns="50800" bIns="50800" rIns="50800"/>
            <a:lstStyle/>
            <a:p>
              <a:pPr algn="ctr">
                <a:lnSpc>
                  <a:spcPts val="2300"/>
                </a:lnSpc>
              </a:pPr>
            </a:p>
          </p:txBody>
        </p:sp>
      </p:grpSp>
      <p:grpSp>
        <p:nvGrpSpPr>
          <p:cNvPr name="Group 44" id="44"/>
          <p:cNvGrpSpPr/>
          <p:nvPr/>
        </p:nvGrpSpPr>
        <p:grpSpPr>
          <a:xfrm rot="0">
            <a:off x="15451527" y="7310798"/>
            <a:ext cx="1646356" cy="316786"/>
            <a:chOff x="0" y="0"/>
            <a:chExt cx="433608" cy="83433"/>
          </a:xfrm>
        </p:grpSpPr>
        <p:sp>
          <p:nvSpPr>
            <p:cNvPr name="Freeform 45" id="45"/>
            <p:cNvSpPr/>
            <p:nvPr/>
          </p:nvSpPr>
          <p:spPr>
            <a:xfrm flipH="false" flipV="false" rot="0">
              <a:off x="0" y="0"/>
              <a:ext cx="433608" cy="83433"/>
            </a:xfrm>
            <a:custGeom>
              <a:avLst/>
              <a:gdLst/>
              <a:ahLst/>
              <a:cxnLst/>
              <a:rect r="r" b="b" t="t" l="l"/>
              <a:pathLst>
                <a:path h="83433" w="433608">
                  <a:moveTo>
                    <a:pt x="0" y="0"/>
                  </a:moveTo>
                  <a:lnTo>
                    <a:pt x="433608" y="0"/>
                  </a:lnTo>
                  <a:lnTo>
                    <a:pt x="433608" y="83433"/>
                  </a:lnTo>
                  <a:lnTo>
                    <a:pt x="0" y="83433"/>
                  </a:lnTo>
                  <a:close/>
                </a:path>
              </a:pathLst>
            </a:custGeom>
            <a:solidFill>
              <a:srgbClr val="000000">
                <a:alpha val="0"/>
              </a:srgbClr>
            </a:solidFill>
            <a:ln w="38100" cap="sq">
              <a:solidFill>
                <a:srgbClr val="C26934"/>
              </a:solidFill>
              <a:prstDash val="solid"/>
              <a:miter/>
            </a:ln>
          </p:spPr>
        </p:sp>
        <p:sp>
          <p:nvSpPr>
            <p:cNvPr name="TextBox 46" id="46"/>
            <p:cNvSpPr txBox="true"/>
            <p:nvPr/>
          </p:nvSpPr>
          <p:spPr>
            <a:xfrm>
              <a:off x="0" y="28575"/>
              <a:ext cx="433608" cy="54858"/>
            </a:xfrm>
            <a:prstGeom prst="rect">
              <a:avLst/>
            </a:prstGeom>
          </p:spPr>
          <p:txBody>
            <a:bodyPr anchor="ctr" rtlCol="false" tIns="50800" lIns="50800" bIns="50800" rIns="50800"/>
            <a:lstStyle/>
            <a:p>
              <a:pPr algn="ctr">
                <a:lnSpc>
                  <a:spcPts val="2300"/>
                </a:lnSpc>
              </a:pPr>
            </a:p>
          </p:txBody>
        </p:sp>
      </p:grpSp>
      <p:sp>
        <p:nvSpPr>
          <p:cNvPr name="Freeform 47" id="47"/>
          <p:cNvSpPr/>
          <p:nvPr/>
        </p:nvSpPr>
        <p:spPr>
          <a:xfrm flipH="false" flipV="false" rot="-10800000">
            <a:off x="13267787" y="5064379"/>
            <a:ext cx="1636084" cy="835890"/>
          </a:xfrm>
          <a:custGeom>
            <a:avLst/>
            <a:gdLst/>
            <a:ahLst/>
            <a:cxnLst/>
            <a:rect r="r" b="b" t="t" l="l"/>
            <a:pathLst>
              <a:path h="835890" w="1636084">
                <a:moveTo>
                  <a:pt x="0" y="0"/>
                </a:moveTo>
                <a:lnTo>
                  <a:pt x="1636083" y="0"/>
                </a:lnTo>
                <a:lnTo>
                  <a:pt x="1636083" y="835890"/>
                </a:lnTo>
                <a:lnTo>
                  <a:pt x="0" y="835890"/>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TextBox 48" id="48"/>
          <p:cNvSpPr txBox="true"/>
          <p:nvPr/>
        </p:nvSpPr>
        <p:spPr>
          <a:xfrm rot="0">
            <a:off x="1530044" y="653415"/>
            <a:ext cx="6773755" cy="741045"/>
          </a:xfrm>
          <a:prstGeom prst="rect">
            <a:avLst/>
          </a:prstGeom>
        </p:spPr>
        <p:txBody>
          <a:bodyPr anchor="t" rtlCol="false" tIns="0" lIns="0" bIns="0" rIns="0">
            <a:spAutoFit/>
          </a:bodyPr>
          <a:lstStyle/>
          <a:p>
            <a:pPr algn="l">
              <a:lnSpc>
                <a:spcPts val="4800"/>
              </a:lnSpc>
            </a:pPr>
            <a:r>
              <a:rPr lang="en-US" sz="4800">
                <a:solidFill>
                  <a:srgbClr val="5383FF"/>
                </a:solidFill>
                <a:latin typeface="Impact"/>
                <a:ea typeface="Impact"/>
                <a:cs typeface="Impact"/>
                <a:sym typeface="Impact"/>
              </a:rPr>
              <a:t>DATA PREPARATION</a:t>
            </a:r>
          </a:p>
        </p:txBody>
      </p:sp>
      <p:sp>
        <p:nvSpPr>
          <p:cNvPr name="TextBox 49" id="49"/>
          <p:cNvSpPr txBox="true"/>
          <p:nvPr/>
        </p:nvSpPr>
        <p:spPr>
          <a:xfrm rot="0">
            <a:off x="959136" y="9638313"/>
            <a:ext cx="4868129" cy="315595"/>
          </a:xfrm>
          <a:prstGeom prst="rect">
            <a:avLst/>
          </a:prstGeom>
        </p:spPr>
        <p:txBody>
          <a:bodyPr anchor="t" rtlCol="false" tIns="0" lIns="0" bIns="0" rIns="0">
            <a:spAutoFit/>
          </a:bodyPr>
          <a:lstStyle/>
          <a:p>
            <a:pPr algn="just">
              <a:lnSpc>
                <a:spcPts val="2300"/>
              </a:lnSpc>
            </a:pPr>
            <a:r>
              <a:rPr lang="en-US" sz="2300" b="true">
                <a:solidFill>
                  <a:srgbClr val="34A83C"/>
                </a:solidFill>
                <a:latin typeface="Glacial Indifference Bold"/>
                <a:ea typeface="Glacial Indifference Bold"/>
                <a:cs typeface="Glacial Indifference Bold"/>
                <a:sym typeface="Glacial Indifference Bold"/>
              </a:rPr>
              <a:t>Final Project Python Kelompok B4</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8648" r="0" b="-58070"/>
            </a:stretch>
          </a:blipFill>
        </p:spPr>
      </p:sp>
      <p:sp>
        <p:nvSpPr>
          <p:cNvPr name="Freeform 3" id="3"/>
          <p:cNvSpPr/>
          <p:nvPr/>
        </p:nvSpPr>
        <p:spPr>
          <a:xfrm flipH="true" flipV="false" rot="6998744">
            <a:off x="4481528" y="1710338"/>
            <a:ext cx="1298663" cy="690845"/>
          </a:xfrm>
          <a:custGeom>
            <a:avLst/>
            <a:gdLst/>
            <a:ahLst/>
            <a:cxnLst/>
            <a:rect r="r" b="b" t="t" l="l"/>
            <a:pathLst>
              <a:path h="690845" w="1298663">
                <a:moveTo>
                  <a:pt x="1298663" y="0"/>
                </a:moveTo>
                <a:lnTo>
                  <a:pt x="0" y="0"/>
                </a:lnTo>
                <a:lnTo>
                  <a:pt x="0" y="690845"/>
                </a:lnTo>
                <a:lnTo>
                  <a:pt x="1298663" y="690845"/>
                </a:lnTo>
                <a:lnTo>
                  <a:pt x="1298663"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5984335" y="0"/>
            <a:ext cx="1274965" cy="637482"/>
          </a:xfrm>
          <a:custGeom>
            <a:avLst/>
            <a:gdLst/>
            <a:ahLst/>
            <a:cxnLst/>
            <a:rect r="r" b="b" t="t" l="l"/>
            <a:pathLst>
              <a:path h="637482" w="1274965">
                <a:moveTo>
                  <a:pt x="0" y="0"/>
                </a:moveTo>
                <a:lnTo>
                  <a:pt x="1274965" y="0"/>
                </a:lnTo>
                <a:lnTo>
                  <a:pt x="1274965" y="637482"/>
                </a:lnTo>
                <a:lnTo>
                  <a:pt x="0" y="63748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6399377" y="8579596"/>
            <a:ext cx="2430974" cy="2404454"/>
          </a:xfrm>
          <a:custGeom>
            <a:avLst/>
            <a:gdLst/>
            <a:ahLst/>
            <a:cxnLst/>
            <a:rect r="r" b="b" t="t" l="l"/>
            <a:pathLst>
              <a:path h="2404454" w="2430974">
                <a:moveTo>
                  <a:pt x="0" y="0"/>
                </a:moveTo>
                <a:lnTo>
                  <a:pt x="2430974" y="0"/>
                </a:lnTo>
                <a:lnTo>
                  <a:pt x="2430974" y="2404454"/>
                </a:lnTo>
                <a:lnTo>
                  <a:pt x="0" y="240445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6" id="6"/>
          <p:cNvSpPr txBox="true"/>
          <p:nvPr/>
        </p:nvSpPr>
        <p:spPr>
          <a:xfrm rot="0">
            <a:off x="1530044" y="2217958"/>
            <a:ext cx="15091774" cy="6292215"/>
          </a:xfrm>
          <a:prstGeom prst="rect">
            <a:avLst/>
          </a:prstGeom>
        </p:spPr>
        <p:txBody>
          <a:bodyPr anchor="t" rtlCol="false" tIns="0" lIns="0" bIns="0" rIns="0">
            <a:spAutoFit/>
          </a:bodyPr>
          <a:lstStyle/>
          <a:p>
            <a:pPr algn="just">
              <a:lnSpc>
                <a:spcPts val="3899"/>
              </a:lnSpc>
            </a:pPr>
            <a:r>
              <a:rPr lang="en-US" sz="2599">
                <a:solidFill>
                  <a:srgbClr val="0A0147"/>
                </a:solidFill>
                <a:latin typeface="Glacial Indifference"/>
                <a:ea typeface="Glacial Indifference"/>
                <a:cs typeface="Glacial Indifference"/>
                <a:sym typeface="Glacial Indifference"/>
              </a:rPr>
              <a:t>Dear Data Analyst,</a:t>
            </a:r>
          </a:p>
          <a:p>
            <a:pPr algn="just">
              <a:lnSpc>
                <a:spcPts val="3899"/>
              </a:lnSpc>
            </a:pPr>
          </a:p>
          <a:p>
            <a:pPr algn="just">
              <a:lnSpc>
                <a:spcPts val="3899"/>
              </a:lnSpc>
            </a:pPr>
            <a:r>
              <a:rPr lang="en-US" sz="2599">
                <a:solidFill>
                  <a:srgbClr val="0A0147"/>
                </a:solidFill>
                <a:latin typeface="Glacial Indifference"/>
                <a:ea typeface="Glacial Indifference"/>
                <a:cs typeface="Glacial Indifference"/>
                <a:sym typeface="Glacial Indifference"/>
              </a:rPr>
              <a:t>Akhir tahun ini, perusahaan akan memberikan hadiah bagi pelanggan yang memenangkan kompetisi Festival Akhir Tahun. Tim Marketing membutuhkan bantuan untuk menentukan perkiraan hadiah yang akan diberikan pada pemenang kompetisi nantinya. Hadiah tersebut akan diambil dari TOP 5 Produk dari Kategori Mobiles &amp; Tablets selama tahun 2022, dengan jumlah kuantitas penjualan (valid = 1) paling tinggi.</a:t>
            </a:r>
          </a:p>
          <a:p>
            <a:pPr algn="just">
              <a:lnSpc>
                <a:spcPts val="3899"/>
              </a:lnSpc>
            </a:pPr>
            <a:r>
              <a:rPr lang="en-US" sz="2599">
                <a:solidFill>
                  <a:srgbClr val="0A0147"/>
                </a:solidFill>
                <a:latin typeface="Glacial Indifference"/>
                <a:ea typeface="Glacial Indifference"/>
                <a:cs typeface="Glacial Indifference"/>
                <a:sym typeface="Glacial Indifference"/>
              </a:rPr>
              <a:t>Mohon bantuan, untuk mengirimkan data tersebut sebelum akhir bulan ini ke Tim Marketing. Atas bantuan yang diberikan, kami mengucapkan terima kasih.</a:t>
            </a:r>
          </a:p>
          <a:p>
            <a:pPr algn="just">
              <a:lnSpc>
                <a:spcPts val="3899"/>
              </a:lnSpc>
            </a:pPr>
          </a:p>
          <a:p>
            <a:pPr algn="just">
              <a:lnSpc>
                <a:spcPts val="3899"/>
              </a:lnSpc>
            </a:pPr>
            <a:r>
              <a:rPr lang="en-US" sz="2599">
                <a:solidFill>
                  <a:srgbClr val="0A0147"/>
                </a:solidFill>
                <a:latin typeface="Glacial Indifference"/>
                <a:ea typeface="Glacial Indifference"/>
                <a:cs typeface="Glacial Indifference"/>
                <a:sym typeface="Glacial Indifference"/>
              </a:rPr>
              <a:t>Regards</a:t>
            </a:r>
          </a:p>
          <a:p>
            <a:pPr algn="just">
              <a:lnSpc>
                <a:spcPts val="3899"/>
              </a:lnSpc>
            </a:pPr>
            <a:r>
              <a:rPr lang="en-US" sz="2599">
                <a:solidFill>
                  <a:srgbClr val="0A0147"/>
                </a:solidFill>
                <a:latin typeface="Glacial Indifference"/>
                <a:ea typeface="Glacial Indifference"/>
                <a:cs typeface="Glacial Indifference"/>
                <a:sym typeface="Glacial Indifference"/>
              </a:rPr>
              <a:t>Tim Marketing</a:t>
            </a:r>
          </a:p>
          <a:p>
            <a:pPr algn="just">
              <a:lnSpc>
                <a:spcPts val="3899"/>
              </a:lnSpc>
            </a:pPr>
          </a:p>
        </p:txBody>
      </p:sp>
      <p:sp>
        <p:nvSpPr>
          <p:cNvPr name="Freeform 7" id="7"/>
          <p:cNvSpPr/>
          <p:nvPr/>
        </p:nvSpPr>
        <p:spPr>
          <a:xfrm flipH="false" flipV="false" rot="0">
            <a:off x="9144000" y="9432348"/>
            <a:ext cx="1551702" cy="1551702"/>
          </a:xfrm>
          <a:custGeom>
            <a:avLst/>
            <a:gdLst/>
            <a:ahLst/>
            <a:cxnLst/>
            <a:rect r="r" b="b" t="t" l="l"/>
            <a:pathLst>
              <a:path h="1551702" w="1551702">
                <a:moveTo>
                  <a:pt x="0" y="0"/>
                </a:moveTo>
                <a:lnTo>
                  <a:pt x="1551702" y="0"/>
                </a:lnTo>
                <a:lnTo>
                  <a:pt x="1551702" y="1551702"/>
                </a:lnTo>
                <a:lnTo>
                  <a:pt x="0" y="155170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8" id="8"/>
          <p:cNvSpPr/>
          <p:nvPr/>
        </p:nvSpPr>
        <p:spPr>
          <a:xfrm flipH="false" flipV="false" rot="0">
            <a:off x="742758" y="736922"/>
            <a:ext cx="571884" cy="583555"/>
          </a:xfrm>
          <a:custGeom>
            <a:avLst/>
            <a:gdLst/>
            <a:ahLst/>
            <a:cxnLst/>
            <a:rect r="r" b="b" t="t" l="l"/>
            <a:pathLst>
              <a:path h="583555" w="571884">
                <a:moveTo>
                  <a:pt x="0" y="0"/>
                </a:moveTo>
                <a:lnTo>
                  <a:pt x="571884" y="0"/>
                </a:lnTo>
                <a:lnTo>
                  <a:pt x="571884" y="583556"/>
                </a:lnTo>
                <a:lnTo>
                  <a:pt x="0" y="583556"/>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9" id="9"/>
          <p:cNvSpPr txBox="true"/>
          <p:nvPr/>
        </p:nvSpPr>
        <p:spPr>
          <a:xfrm rot="0">
            <a:off x="1530044" y="653415"/>
            <a:ext cx="6773755" cy="741045"/>
          </a:xfrm>
          <a:prstGeom prst="rect">
            <a:avLst/>
          </a:prstGeom>
        </p:spPr>
        <p:txBody>
          <a:bodyPr anchor="t" rtlCol="false" tIns="0" lIns="0" bIns="0" rIns="0">
            <a:spAutoFit/>
          </a:bodyPr>
          <a:lstStyle/>
          <a:p>
            <a:pPr algn="l">
              <a:lnSpc>
                <a:spcPts val="4800"/>
              </a:lnSpc>
            </a:pPr>
            <a:r>
              <a:rPr lang="en-US" sz="4800">
                <a:solidFill>
                  <a:srgbClr val="5383FF"/>
                </a:solidFill>
                <a:latin typeface="Impact"/>
                <a:ea typeface="Impact"/>
                <a:cs typeface="Impact"/>
                <a:sym typeface="Impact"/>
              </a:rPr>
              <a:t>PROBLEM - 1</a:t>
            </a:r>
          </a:p>
        </p:txBody>
      </p:sp>
      <p:sp>
        <p:nvSpPr>
          <p:cNvPr name="TextBox 10" id="10"/>
          <p:cNvSpPr txBox="true"/>
          <p:nvPr/>
        </p:nvSpPr>
        <p:spPr>
          <a:xfrm rot="0">
            <a:off x="959136" y="9638313"/>
            <a:ext cx="4868129" cy="315595"/>
          </a:xfrm>
          <a:prstGeom prst="rect">
            <a:avLst/>
          </a:prstGeom>
        </p:spPr>
        <p:txBody>
          <a:bodyPr anchor="t" rtlCol="false" tIns="0" lIns="0" bIns="0" rIns="0">
            <a:spAutoFit/>
          </a:bodyPr>
          <a:lstStyle/>
          <a:p>
            <a:pPr algn="just">
              <a:lnSpc>
                <a:spcPts val="2300"/>
              </a:lnSpc>
            </a:pPr>
            <a:r>
              <a:rPr lang="en-US" sz="2300" b="true">
                <a:solidFill>
                  <a:srgbClr val="34A83C"/>
                </a:solidFill>
                <a:latin typeface="Glacial Indifference Bold"/>
                <a:ea typeface="Glacial Indifference Bold"/>
                <a:cs typeface="Glacial Indifference Bold"/>
                <a:sym typeface="Glacial Indifference Bold"/>
              </a:rPr>
              <a:t>Final Project Python Kelompok B4</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8648" r="0" b="-58070"/>
            </a:stretch>
          </a:blipFill>
        </p:spPr>
      </p:sp>
      <p:sp>
        <p:nvSpPr>
          <p:cNvPr name="Freeform 3" id="3"/>
          <p:cNvSpPr/>
          <p:nvPr/>
        </p:nvSpPr>
        <p:spPr>
          <a:xfrm flipH="false" flipV="false" rot="0">
            <a:off x="15984335" y="0"/>
            <a:ext cx="1274965" cy="637482"/>
          </a:xfrm>
          <a:custGeom>
            <a:avLst/>
            <a:gdLst/>
            <a:ahLst/>
            <a:cxnLst/>
            <a:rect r="r" b="b" t="t" l="l"/>
            <a:pathLst>
              <a:path h="637482" w="1274965">
                <a:moveTo>
                  <a:pt x="0" y="0"/>
                </a:moveTo>
                <a:lnTo>
                  <a:pt x="1274965" y="0"/>
                </a:lnTo>
                <a:lnTo>
                  <a:pt x="1274965" y="637482"/>
                </a:lnTo>
                <a:lnTo>
                  <a:pt x="0" y="63748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6399377" y="8579596"/>
            <a:ext cx="2430974" cy="2404454"/>
          </a:xfrm>
          <a:custGeom>
            <a:avLst/>
            <a:gdLst/>
            <a:ahLst/>
            <a:cxnLst/>
            <a:rect r="r" b="b" t="t" l="l"/>
            <a:pathLst>
              <a:path h="2404454" w="2430974">
                <a:moveTo>
                  <a:pt x="0" y="0"/>
                </a:moveTo>
                <a:lnTo>
                  <a:pt x="2430974" y="0"/>
                </a:lnTo>
                <a:lnTo>
                  <a:pt x="2430974" y="2404454"/>
                </a:lnTo>
                <a:lnTo>
                  <a:pt x="0" y="240445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9144000" y="9432348"/>
            <a:ext cx="1551702" cy="1551702"/>
          </a:xfrm>
          <a:custGeom>
            <a:avLst/>
            <a:gdLst/>
            <a:ahLst/>
            <a:cxnLst/>
            <a:rect r="r" b="b" t="t" l="l"/>
            <a:pathLst>
              <a:path h="1551702" w="1551702">
                <a:moveTo>
                  <a:pt x="0" y="0"/>
                </a:moveTo>
                <a:lnTo>
                  <a:pt x="1551702" y="0"/>
                </a:lnTo>
                <a:lnTo>
                  <a:pt x="1551702" y="1551702"/>
                </a:lnTo>
                <a:lnTo>
                  <a:pt x="0" y="155170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742758" y="736922"/>
            <a:ext cx="571884" cy="583555"/>
          </a:xfrm>
          <a:custGeom>
            <a:avLst/>
            <a:gdLst/>
            <a:ahLst/>
            <a:cxnLst/>
            <a:rect r="r" b="b" t="t" l="l"/>
            <a:pathLst>
              <a:path h="583555" w="571884">
                <a:moveTo>
                  <a:pt x="0" y="0"/>
                </a:moveTo>
                <a:lnTo>
                  <a:pt x="571884" y="0"/>
                </a:lnTo>
                <a:lnTo>
                  <a:pt x="571884" y="583556"/>
                </a:lnTo>
                <a:lnTo>
                  <a:pt x="0" y="583556"/>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7" id="7"/>
          <p:cNvSpPr/>
          <p:nvPr/>
        </p:nvSpPr>
        <p:spPr>
          <a:xfrm flipH="false" flipV="false" rot="0">
            <a:off x="1530044" y="3551730"/>
            <a:ext cx="7661665" cy="5880618"/>
          </a:xfrm>
          <a:custGeom>
            <a:avLst/>
            <a:gdLst/>
            <a:ahLst/>
            <a:cxnLst/>
            <a:rect r="r" b="b" t="t" l="l"/>
            <a:pathLst>
              <a:path h="5880618" w="7661665">
                <a:moveTo>
                  <a:pt x="0" y="0"/>
                </a:moveTo>
                <a:lnTo>
                  <a:pt x="7661665" y="0"/>
                </a:lnTo>
                <a:lnTo>
                  <a:pt x="7661665" y="5880618"/>
                </a:lnTo>
                <a:lnTo>
                  <a:pt x="0" y="5880618"/>
                </a:lnTo>
                <a:lnTo>
                  <a:pt x="0" y="0"/>
                </a:lnTo>
                <a:close/>
              </a:path>
            </a:pathLst>
          </a:custGeom>
          <a:blipFill>
            <a:blip r:embed="rId11"/>
            <a:stretch>
              <a:fillRect l="0" t="0" r="0" b="0"/>
            </a:stretch>
          </a:blipFill>
        </p:spPr>
      </p:sp>
      <p:grpSp>
        <p:nvGrpSpPr>
          <p:cNvPr name="Group 8" id="8"/>
          <p:cNvGrpSpPr/>
          <p:nvPr/>
        </p:nvGrpSpPr>
        <p:grpSpPr>
          <a:xfrm rot="0">
            <a:off x="9919851" y="3600450"/>
            <a:ext cx="7108881" cy="4836847"/>
            <a:chOff x="0" y="0"/>
            <a:chExt cx="1872298" cy="1273902"/>
          </a:xfrm>
        </p:grpSpPr>
        <p:sp>
          <p:nvSpPr>
            <p:cNvPr name="Freeform 9" id="9"/>
            <p:cNvSpPr/>
            <p:nvPr/>
          </p:nvSpPr>
          <p:spPr>
            <a:xfrm flipH="false" flipV="false" rot="0">
              <a:off x="0" y="0"/>
              <a:ext cx="1872298" cy="1273902"/>
            </a:xfrm>
            <a:custGeom>
              <a:avLst/>
              <a:gdLst/>
              <a:ahLst/>
              <a:cxnLst/>
              <a:rect r="r" b="b" t="t" l="l"/>
              <a:pathLst>
                <a:path h="1273902" w="1872298">
                  <a:moveTo>
                    <a:pt x="0" y="0"/>
                  </a:moveTo>
                  <a:lnTo>
                    <a:pt x="1872298" y="0"/>
                  </a:lnTo>
                  <a:lnTo>
                    <a:pt x="1872298" y="1273902"/>
                  </a:lnTo>
                  <a:lnTo>
                    <a:pt x="0" y="1273902"/>
                  </a:lnTo>
                  <a:close/>
                </a:path>
              </a:pathLst>
            </a:custGeom>
            <a:solidFill>
              <a:srgbClr val="F6F6F5"/>
            </a:solidFill>
          </p:spPr>
        </p:sp>
        <p:sp>
          <p:nvSpPr>
            <p:cNvPr name="TextBox 10" id="10"/>
            <p:cNvSpPr txBox="true"/>
            <p:nvPr/>
          </p:nvSpPr>
          <p:spPr>
            <a:xfrm>
              <a:off x="0" y="-28575"/>
              <a:ext cx="1872298" cy="1302477"/>
            </a:xfrm>
            <a:prstGeom prst="rect">
              <a:avLst/>
            </a:prstGeom>
          </p:spPr>
          <p:txBody>
            <a:bodyPr anchor="ctr" rtlCol="false" tIns="254000" lIns="254000" bIns="254000" rIns="254000"/>
            <a:lstStyle/>
            <a:p>
              <a:pPr algn="just" marL="388620" indent="-194310" lvl="1">
                <a:lnSpc>
                  <a:spcPts val="2520"/>
                </a:lnSpc>
                <a:buFont typeface="Arial"/>
                <a:buChar char="•"/>
              </a:pPr>
              <a:r>
                <a:rPr lang="en-US" b="true" sz="1800">
                  <a:solidFill>
                    <a:srgbClr val="000000"/>
                  </a:solidFill>
                  <a:latin typeface="Open Sans Bold"/>
                  <a:ea typeface="Open Sans Bold"/>
                  <a:cs typeface="Open Sans Bold"/>
                  <a:sym typeface="Open Sans Bold"/>
                </a:rPr>
                <a:t>df_od['is_valid'] == 1</a:t>
              </a:r>
              <a:r>
                <a:rPr lang="en-US" sz="1800">
                  <a:solidFill>
                    <a:srgbClr val="000000"/>
                  </a:solidFill>
                  <a:latin typeface="Open Sans"/>
                  <a:ea typeface="Open Sans"/>
                  <a:cs typeface="Open Sans"/>
                  <a:sym typeface="Open Sans"/>
                </a:rPr>
                <a:t>: Memilih transaksi yang valid (is_valid = 1).</a:t>
              </a:r>
            </a:p>
            <a:p>
              <a:pPr algn="just" marL="388620" indent="-194310" lvl="1">
                <a:lnSpc>
                  <a:spcPts val="2520"/>
                </a:lnSpc>
                <a:buFont typeface="Arial"/>
                <a:buChar char="•"/>
              </a:pPr>
              <a:r>
                <a:rPr lang="en-US" b="true" sz="1800">
                  <a:solidFill>
                    <a:srgbClr val="000000"/>
                  </a:solidFill>
                  <a:latin typeface="Open Sans Bold"/>
                  <a:ea typeface="Open Sans Bold"/>
                  <a:cs typeface="Open Sans Bold"/>
                  <a:sym typeface="Open Sans Bold"/>
                </a:rPr>
                <a:t>df_merged['category'] == 'Mobiles &amp; Tablets'</a:t>
              </a:r>
              <a:r>
                <a:rPr lang="en-US" sz="1800">
                  <a:solidFill>
                    <a:srgbClr val="000000"/>
                  </a:solidFill>
                  <a:latin typeface="Open Sans"/>
                  <a:ea typeface="Open Sans"/>
                  <a:cs typeface="Open Sans"/>
                  <a:sym typeface="Open Sans"/>
                </a:rPr>
                <a:t>: Memilih transaksi dari kategori yang relevan.</a:t>
              </a:r>
            </a:p>
            <a:p>
              <a:pPr algn="just" marL="388620" indent="-194310" lvl="1">
                <a:lnSpc>
                  <a:spcPts val="2520"/>
                </a:lnSpc>
                <a:buFont typeface="Arial"/>
                <a:buChar char="•"/>
              </a:pPr>
              <a:r>
                <a:rPr lang="en-US" b="true" sz="1800">
                  <a:solidFill>
                    <a:srgbClr val="000000"/>
                  </a:solidFill>
                  <a:latin typeface="Open Sans Bold"/>
                  <a:ea typeface="Open Sans Bold"/>
                  <a:cs typeface="Open Sans Bold"/>
                  <a:sym typeface="Open Sans Bold"/>
                </a:rPr>
                <a:t>df_mobiles['order_date'].dt.year == 2022</a:t>
              </a:r>
              <a:r>
                <a:rPr lang="en-US" sz="1800">
                  <a:solidFill>
                    <a:srgbClr val="000000"/>
                  </a:solidFill>
                  <a:latin typeface="Open Sans"/>
                  <a:ea typeface="Open Sans"/>
                  <a:cs typeface="Open Sans"/>
                  <a:sym typeface="Open Sans"/>
                </a:rPr>
                <a:t>: Memilih transaksi yang terjadi pada tahun 2022.</a:t>
              </a:r>
            </a:p>
            <a:p>
              <a:pPr algn="just" marL="388620" indent="-194310" lvl="1">
                <a:lnSpc>
                  <a:spcPts val="2520"/>
                </a:lnSpc>
                <a:buFont typeface="Arial"/>
                <a:buChar char="•"/>
              </a:pPr>
              <a:r>
                <a:rPr lang="en-US" b="true" sz="1800">
                  <a:solidFill>
                    <a:srgbClr val="000000"/>
                  </a:solidFill>
                  <a:latin typeface="Open Sans Bold"/>
                  <a:ea typeface="Open Sans Bold"/>
                  <a:cs typeface="Open Sans Bold"/>
                  <a:sym typeface="Open Sans Bold"/>
                </a:rPr>
                <a:t>.groupby('sku_name')['qty_ordered'].sum()</a:t>
              </a:r>
              <a:r>
                <a:rPr lang="en-US" sz="1800">
                  <a:solidFill>
                    <a:srgbClr val="000000"/>
                  </a:solidFill>
                  <a:latin typeface="Open Sans"/>
                  <a:ea typeface="Open Sans"/>
                  <a:cs typeface="Open Sans"/>
                  <a:sym typeface="Open Sans"/>
                </a:rPr>
                <a:t>: Mengelompokkan data berdasarkan nama produk dan menghitung total kuantitas yang terjual.</a:t>
              </a:r>
            </a:p>
            <a:p>
              <a:pPr algn="just" marL="388620" indent="-194310" lvl="1">
                <a:lnSpc>
                  <a:spcPts val="2520"/>
                </a:lnSpc>
                <a:buFont typeface="Arial"/>
                <a:buChar char="•"/>
              </a:pPr>
              <a:r>
                <a:rPr lang="en-US" b="true" sz="1800">
                  <a:solidFill>
                    <a:srgbClr val="000000"/>
                  </a:solidFill>
                  <a:latin typeface="Open Sans Bold"/>
                  <a:ea typeface="Open Sans Bold"/>
                  <a:cs typeface="Open Sans Bold"/>
                  <a:sym typeface="Open Sans Bold"/>
                </a:rPr>
                <a:t>.sort_values(by='qty_ordered',</a:t>
              </a:r>
              <a:r>
                <a:rPr lang="en-US" sz="1800">
                  <a:solidFill>
                    <a:srgbClr val="000000"/>
                  </a:solidFill>
                  <a:latin typeface="Open Sans"/>
                  <a:ea typeface="Open Sans"/>
                  <a:cs typeface="Open Sans"/>
                  <a:sym typeface="Open Sans"/>
                </a:rPr>
                <a:t> </a:t>
              </a:r>
              <a:r>
                <a:rPr lang="en-US" b="true" sz="1800">
                  <a:solidFill>
                    <a:srgbClr val="000000"/>
                  </a:solidFill>
                  <a:latin typeface="Open Sans Bold"/>
                  <a:ea typeface="Open Sans Bold"/>
                  <a:cs typeface="Open Sans Bold"/>
                  <a:sym typeface="Open Sans Bold"/>
                </a:rPr>
                <a:t>ascending=False)</a:t>
              </a:r>
              <a:r>
                <a:rPr lang="en-US" sz="1800">
                  <a:solidFill>
                    <a:srgbClr val="000000"/>
                  </a:solidFill>
                  <a:latin typeface="Open Sans"/>
                  <a:ea typeface="Open Sans"/>
                  <a:cs typeface="Open Sans"/>
                  <a:sym typeface="Open Sans"/>
                </a:rPr>
                <a:t>: Mengurutkan produk berdasarkan kuantitas terjual tertinggi.</a:t>
              </a:r>
            </a:p>
            <a:p>
              <a:pPr algn="just" marL="388620" indent="-194310" lvl="1">
                <a:lnSpc>
                  <a:spcPts val="2520"/>
                </a:lnSpc>
                <a:buFont typeface="Arial"/>
                <a:buChar char="•"/>
              </a:pPr>
              <a:r>
                <a:rPr lang="en-US" b="true" sz="1800">
                  <a:solidFill>
                    <a:srgbClr val="000000"/>
                  </a:solidFill>
                  <a:latin typeface="Open Sans Bold"/>
                  <a:ea typeface="Open Sans Bold"/>
                  <a:cs typeface="Open Sans Bold"/>
                  <a:sym typeface="Open Sans Bold"/>
                </a:rPr>
                <a:t>.head(5)</a:t>
              </a:r>
              <a:r>
                <a:rPr lang="en-US" sz="1800">
                  <a:solidFill>
                    <a:srgbClr val="000000"/>
                  </a:solidFill>
                  <a:latin typeface="Open Sans"/>
                  <a:ea typeface="Open Sans"/>
                  <a:cs typeface="Open Sans"/>
                  <a:sym typeface="Open Sans"/>
                </a:rPr>
                <a:t>: Mengambil 5 produk dengan kuantitas penjualan tertinggi.</a:t>
              </a:r>
            </a:p>
          </p:txBody>
        </p:sp>
      </p:grpSp>
      <p:sp>
        <p:nvSpPr>
          <p:cNvPr name="TextBox 11" id="11"/>
          <p:cNvSpPr txBox="true"/>
          <p:nvPr/>
        </p:nvSpPr>
        <p:spPr>
          <a:xfrm rot="0">
            <a:off x="1530044" y="653415"/>
            <a:ext cx="6773755" cy="741045"/>
          </a:xfrm>
          <a:prstGeom prst="rect">
            <a:avLst/>
          </a:prstGeom>
        </p:spPr>
        <p:txBody>
          <a:bodyPr anchor="t" rtlCol="false" tIns="0" lIns="0" bIns="0" rIns="0">
            <a:spAutoFit/>
          </a:bodyPr>
          <a:lstStyle/>
          <a:p>
            <a:pPr algn="l">
              <a:lnSpc>
                <a:spcPts val="4800"/>
              </a:lnSpc>
            </a:pPr>
            <a:r>
              <a:rPr lang="en-US" sz="4800">
                <a:solidFill>
                  <a:srgbClr val="5383FF"/>
                </a:solidFill>
                <a:latin typeface="Impact"/>
                <a:ea typeface="Impact"/>
                <a:cs typeface="Impact"/>
                <a:sym typeface="Impact"/>
              </a:rPr>
              <a:t>CODE PROBLEM - 1</a:t>
            </a:r>
          </a:p>
        </p:txBody>
      </p:sp>
      <p:sp>
        <p:nvSpPr>
          <p:cNvPr name="TextBox 12" id="12"/>
          <p:cNvSpPr txBox="true"/>
          <p:nvPr/>
        </p:nvSpPr>
        <p:spPr>
          <a:xfrm rot="0">
            <a:off x="1530044" y="3153104"/>
            <a:ext cx="4868129" cy="315595"/>
          </a:xfrm>
          <a:prstGeom prst="rect">
            <a:avLst/>
          </a:prstGeom>
        </p:spPr>
        <p:txBody>
          <a:bodyPr anchor="t" rtlCol="false" tIns="0" lIns="0" bIns="0" rIns="0">
            <a:spAutoFit/>
          </a:bodyPr>
          <a:lstStyle/>
          <a:p>
            <a:pPr algn="just">
              <a:lnSpc>
                <a:spcPts val="2300"/>
              </a:lnSpc>
            </a:pPr>
            <a:r>
              <a:rPr lang="en-US" sz="2300" b="true">
                <a:solidFill>
                  <a:srgbClr val="34A83C"/>
                </a:solidFill>
                <a:latin typeface="Glacial Indifference Bold"/>
                <a:ea typeface="Glacial Indifference Bold"/>
                <a:cs typeface="Glacial Indifference Bold"/>
                <a:sym typeface="Glacial Indifference Bold"/>
              </a:rPr>
              <a:t>Table</a:t>
            </a:r>
          </a:p>
        </p:txBody>
      </p:sp>
      <p:sp>
        <p:nvSpPr>
          <p:cNvPr name="TextBox 13" id="13"/>
          <p:cNvSpPr txBox="true"/>
          <p:nvPr/>
        </p:nvSpPr>
        <p:spPr>
          <a:xfrm rot="0">
            <a:off x="959136" y="9638313"/>
            <a:ext cx="4868129" cy="315595"/>
          </a:xfrm>
          <a:prstGeom prst="rect">
            <a:avLst/>
          </a:prstGeom>
        </p:spPr>
        <p:txBody>
          <a:bodyPr anchor="t" rtlCol="false" tIns="0" lIns="0" bIns="0" rIns="0">
            <a:spAutoFit/>
          </a:bodyPr>
          <a:lstStyle/>
          <a:p>
            <a:pPr algn="just">
              <a:lnSpc>
                <a:spcPts val="2300"/>
              </a:lnSpc>
            </a:pPr>
            <a:r>
              <a:rPr lang="en-US" sz="2300" b="true">
                <a:solidFill>
                  <a:srgbClr val="34A83C"/>
                </a:solidFill>
                <a:latin typeface="Glacial Indifference Bold"/>
                <a:ea typeface="Glacial Indifference Bold"/>
                <a:cs typeface="Glacial Indifference Bold"/>
                <a:sym typeface="Glacial Indifference Bold"/>
              </a:rPr>
              <a:t>Final Project Python Kelompok B4</a:t>
            </a:r>
          </a:p>
        </p:txBody>
      </p:sp>
      <p:sp>
        <p:nvSpPr>
          <p:cNvPr name="TextBox 14" id="14"/>
          <p:cNvSpPr txBox="true"/>
          <p:nvPr/>
        </p:nvSpPr>
        <p:spPr>
          <a:xfrm rot="0">
            <a:off x="1530044" y="1610689"/>
            <a:ext cx="4868129" cy="315595"/>
          </a:xfrm>
          <a:prstGeom prst="rect">
            <a:avLst/>
          </a:prstGeom>
        </p:spPr>
        <p:txBody>
          <a:bodyPr anchor="t" rtlCol="false" tIns="0" lIns="0" bIns="0" rIns="0">
            <a:spAutoFit/>
          </a:bodyPr>
          <a:lstStyle/>
          <a:p>
            <a:pPr algn="just">
              <a:lnSpc>
                <a:spcPts val="2300"/>
              </a:lnSpc>
            </a:pPr>
            <a:r>
              <a:rPr lang="en-US" sz="2300" b="true">
                <a:solidFill>
                  <a:srgbClr val="34A83C"/>
                </a:solidFill>
                <a:latin typeface="Glacial Indifference Bold"/>
                <a:ea typeface="Glacial Indifference Bold"/>
                <a:cs typeface="Glacial Indifference Bold"/>
                <a:sym typeface="Glacial Indifference Bold"/>
              </a:rPr>
              <a:t>Problem Approach</a:t>
            </a:r>
          </a:p>
        </p:txBody>
      </p:sp>
      <p:sp>
        <p:nvSpPr>
          <p:cNvPr name="TextBox 15" id="15"/>
          <p:cNvSpPr txBox="true"/>
          <p:nvPr/>
        </p:nvSpPr>
        <p:spPr>
          <a:xfrm rot="0">
            <a:off x="1530044" y="1926284"/>
            <a:ext cx="15729256" cy="1007745"/>
          </a:xfrm>
          <a:prstGeom prst="rect">
            <a:avLst/>
          </a:prstGeom>
        </p:spPr>
        <p:txBody>
          <a:bodyPr anchor="t" rtlCol="false" tIns="0" lIns="0" bIns="0" rIns="0">
            <a:spAutoFit/>
          </a:bodyPr>
          <a:lstStyle/>
          <a:p>
            <a:pPr algn="l">
              <a:lnSpc>
                <a:spcPts val="2700"/>
              </a:lnSpc>
            </a:pPr>
            <a:r>
              <a:rPr lang="en-US" sz="1800">
                <a:solidFill>
                  <a:srgbClr val="0A0147"/>
                </a:solidFill>
                <a:latin typeface="Open Sans"/>
                <a:ea typeface="Open Sans"/>
                <a:cs typeface="Open Sans"/>
                <a:sym typeface="Open Sans"/>
              </a:rPr>
              <a:t>Untuk menentukan 5 produk teratas di kategori "Mobiles &amp; Tablets" tahun 2022, pertama, kita memfilter transaksi yang valid dan sesuai kategori. Setelah itu, data difilter untuk transaksi di tahun 2022, dikelompokkan berdasarkan nama produk, dan dihitung total kuantitas yang terjual. Data kemudian diurutkan berdasarkan kuantitas penjualan tertinggi dan 5 produk teratas dipilih.</a:t>
            </a:r>
          </a:p>
        </p:txBody>
      </p:sp>
      <p:sp>
        <p:nvSpPr>
          <p:cNvPr name="TextBox 16" id="16"/>
          <p:cNvSpPr txBox="true"/>
          <p:nvPr/>
        </p:nvSpPr>
        <p:spPr>
          <a:xfrm rot="0">
            <a:off x="9919851" y="3153104"/>
            <a:ext cx="4868129" cy="315595"/>
          </a:xfrm>
          <a:prstGeom prst="rect">
            <a:avLst/>
          </a:prstGeom>
        </p:spPr>
        <p:txBody>
          <a:bodyPr anchor="t" rtlCol="false" tIns="0" lIns="0" bIns="0" rIns="0">
            <a:spAutoFit/>
          </a:bodyPr>
          <a:lstStyle/>
          <a:p>
            <a:pPr algn="just">
              <a:lnSpc>
                <a:spcPts val="2300"/>
              </a:lnSpc>
            </a:pPr>
            <a:r>
              <a:rPr lang="en-US" sz="2300" b="true">
                <a:solidFill>
                  <a:srgbClr val="34A83C"/>
                </a:solidFill>
                <a:latin typeface="Glacial Indifference Bold"/>
                <a:ea typeface="Glacial Indifference Bold"/>
                <a:cs typeface="Glacial Indifference Bold"/>
                <a:sym typeface="Glacial Indifference Bold"/>
              </a:rPr>
              <a:t>Syntax Breakdown</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8648" r="0" b="-58070"/>
            </a:stretch>
          </a:blipFill>
        </p:spPr>
      </p:sp>
      <p:sp>
        <p:nvSpPr>
          <p:cNvPr name="Freeform 3" id="3"/>
          <p:cNvSpPr/>
          <p:nvPr/>
        </p:nvSpPr>
        <p:spPr>
          <a:xfrm flipH="false" flipV="false" rot="0">
            <a:off x="15984335" y="0"/>
            <a:ext cx="1274965" cy="637482"/>
          </a:xfrm>
          <a:custGeom>
            <a:avLst/>
            <a:gdLst/>
            <a:ahLst/>
            <a:cxnLst/>
            <a:rect r="r" b="b" t="t" l="l"/>
            <a:pathLst>
              <a:path h="637482" w="1274965">
                <a:moveTo>
                  <a:pt x="0" y="0"/>
                </a:moveTo>
                <a:lnTo>
                  <a:pt x="1274965" y="0"/>
                </a:lnTo>
                <a:lnTo>
                  <a:pt x="1274965" y="637482"/>
                </a:lnTo>
                <a:lnTo>
                  <a:pt x="0" y="63748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6399377" y="8579596"/>
            <a:ext cx="2430974" cy="2404454"/>
          </a:xfrm>
          <a:custGeom>
            <a:avLst/>
            <a:gdLst/>
            <a:ahLst/>
            <a:cxnLst/>
            <a:rect r="r" b="b" t="t" l="l"/>
            <a:pathLst>
              <a:path h="2404454" w="2430974">
                <a:moveTo>
                  <a:pt x="0" y="0"/>
                </a:moveTo>
                <a:lnTo>
                  <a:pt x="2430974" y="0"/>
                </a:lnTo>
                <a:lnTo>
                  <a:pt x="2430974" y="2404454"/>
                </a:lnTo>
                <a:lnTo>
                  <a:pt x="0" y="240445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9144000" y="9432348"/>
            <a:ext cx="1551702" cy="1551702"/>
          </a:xfrm>
          <a:custGeom>
            <a:avLst/>
            <a:gdLst/>
            <a:ahLst/>
            <a:cxnLst/>
            <a:rect r="r" b="b" t="t" l="l"/>
            <a:pathLst>
              <a:path h="1551702" w="1551702">
                <a:moveTo>
                  <a:pt x="0" y="0"/>
                </a:moveTo>
                <a:lnTo>
                  <a:pt x="1551702" y="0"/>
                </a:lnTo>
                <a:lnTo>
                  <a:pt x="1551702" y="1551702"/>
                </a:lnTo>
                <a:lnTo>
                  <a:pt x="0" y="155170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742758" y="736922"/>
            <a:ext cx="571884" cy="583555"/>
          </a:xfrm>
          <a:custGeom>
            <a:avLst/>
            <a:gdLst/>
            <a:ahLst/>
            <a:cxnLst/>
            <a:rect r="r" b="b" t="t" l="l"/>
            <a:pathLst>
              <a:path h="583555" w="571884">
                <a:moveTo>
                  <a:pt x="0" y="0"/>
                </a:moveTo>
                <a:lnTo>
                  <a:pt x="571884" y="0"/>
                </a:lnTo>
                <a:lnTo>
                  <a:pt x="571884" y="583556"/>
                </a:lnTo>
                <a:lnTo>
                  <a:pt x="0" y="583556"/>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7" id="7"/>
          <p:cNvSpPr/>
          <p:nvPr/>
        </p:nvSpPr>
        <p:spPr>
          <a:xfrm flipH="false" flipV="false" rot="0">
            <a:off x="1530044" y="3585665"/>
            <a:ext cx="7661665" cy="3115670"/>
          </a:xfrm>
          <a:custGeom>
            <a:avLst/>
            <a:gdLst/>
            <a:ahLst/>
            <a:cxnLst/>
            <a:rect r="r" b="b" t="t" l="l"/>
            <a:pathLst>
              <a:path h="3115670" w="7661665">
                <a:moveTo>
                  <a:pt x="0" y="0"/>
                </a:moveTo>
                <a:lnTo>
                  <a:pt x="7661665" y="0"/>
                </a:lnTo>
                <a:lnTo>
                  <a:pt x="7661665" y="3115670"/>
                </a:lnTo>
                <a:lnTo>
                  <a:pt x="0" y="3115670"/>
                </a:lnTo>
                <a:lnTo>
                  <a:pt x="0" y="0"/>
                </a:lnTo>
                <a:close/>
              </a:path>
            </a:pathLst>
          </a:custGeom>
          <a:blipFill>
            <a:blip r:embed="rId11"/>
            <a:stretch>
              <a:fillRect l="0" t="0" r="0" b="0"/>
            </a:stretch>
          </a:blipFill>
        </p:spPr>
      </p:sp>
      <p:sp>
        <p:nvSpPr>
          <p:cNvPr name="TextBox 8" id="8"/>
          <p:cNvSpPr txBox="true"/>
          <p:nvPr/>
        </p:nvSpPr>
        <p:spPr>
          <a:xfrm rot="0">
            <a:off x="1530044" y="653415"/>
            <a:ext cx="6773755" cy="741045"/>
          </a:xfrm>
          <a:prstGeom prst="rect">
            <a:avLst/>
          </a:prstGeom>
        </p:spPr>
        <p:txBody>
          <a:bodyPr anchor="t" rtlCol="false" tIns="0" lIns="0" bIns="0" rIns="0">
            <a:spAutoFit/>
          </a:bodyPr>
          <a:lstStyle/>
          <a:p>
            <a:pPr algn="l">
              <a:lnSpc>
                <a:spcPts val="4800"/>
              </a:lnSpc>
            </a:pPr>
            <a:r>
              <a:rPr lang="en-US" sz="4800">
                <a:solidFill>
                  <a:srgbClr val="5383FF"/>
                </a:solidFill>
                <a:latin typeface="Impact"/>
                <a:ea typeface="Impact"/>
                <a:cs typeface="Impact"/>
                <a:sym typeface="Impact"/>
              </a:rPr>
              <a:t>CODE PROBLEM - 1</a:t>
            </a:r>
          </a:p>
        </p:txBody>
      </p:sp>
      <p:sp>
        <p:nvSpPr>
          <p:cNvPr name="TextBox 9" id="9"/>
          <p:cNvSpPr txBox="true"/>
          <p:nvPr/>
        </p:nvSpPr>
        <p:spPr>
          <a:xfrm rot="0">
            <a:off x="1530044" y="3200729"/>
            <a:ext cx="4868129" cy="315595"/>
          </a:xfrm>
          <a:prstGeom prst="rect">
            <a:avLst/>
          </a:prstGeom>
        </p:spPr>
        <p:txBody>
          <a:bodyPr anchor="t" rtlCol="false" tIns="0" lIns="0" bIns="0" rIns="0">
            <a:spAutoFit/>
          </a:bodyPr>
          <a:lstStyle/>
          <a:p>
            <a:pPr algn="just">
              <a:lnSpc>
                <a:spcPts val="2300"/>
              </a:lnSpc>
            </a:pPr>
            <a:r>
              <a:rPr lang="en-US" sz="2300" b="true">
                <a:solidFill>
                  <a:srgbClr val="34A83C"/>
                </a:solidFill>
                <a:latin typeface="Glacial Indifference Bold"/>
                <a:ea typeface="Glacial Indifference Bold"/>
                <a:cs typeface="Glacial Indifference Bold"/>
                <a:sym typeface="Glacial Indifference Bold"/>
              </a:rPr>
              <a:t>Visualization</a:t>
            </a:r>
          </a:p>
        </p:txBody>
      </p:sp>
      <p:sp>
        <p:nvSpPr>
          <p:cNvPr name="TextBox 10" id="10"/>
          <p:cNvSpPr txBox="true"/>
          <p:nvPr/>
        </p:nvSpPr>
        <p:spPr>
          <a:xfrm rot="0">
            <a:off x="959136" y="9638313"/>
            <a:ext cx="4868129" cy="315595"/>
          </a:xfrm>
          <a:prstGeom prst="rect">
            <a:avLst/>
          </a:prstGeom>
        </p:spPr>
        <p:txBody>
          <a:bodyPr anchor="t" rtlCol="false" tIns="0" lIns="0" bIns="0" rIns="0">
            <a:spAutoFit/>
          </a:bodyPr>
          <a:lstStyle/>
          <a:p>
            <a:pPr algn="just">
              <a:lnSpc>
                <a:spcPts val="2300"/>
              </a:lnSpc>
            </a:pPr>
            <a:r>
              <a:rPr lang="en-US" sz="2300" b="true">
                <a:solidFill>
                  <a:srgbClr val="34A83C"/>
                </a:solidFill>
                <a:latin typeface="Glacial Indifference Bold"/>
                <a:ea typeface="Glacial Indifference Bold"/>
                <a:cs typeface="Glacial Indifference Bold"/>
                <a:sym typeface="Glacial Indifference Bold"/>
              </a:rPr>
              <a:t>Final Project Python Kelompok B4</a:t>
            </a:r>
          </a:p>
        </p:txBody>
      </p:sp>
      <p:sp>
        <p:nvSpPr>
          <p:cNvPr name="TextBox 11" id="11"/>
          <p:cNvSpPr txBox="true"/>
          <p:nvPr/>
        </p:nvSpPr>
        <p:spPr>
          <a:xfrm rot="0">
            <a:off x="1530044" y="1610689"/>
            <a:ext cx="4868129" cy="315595"/>
          </a:xfrm>
          <a:prstGeom prst="rect">
            <a:avLst/>
          </a:prstGeom>
        </p:spPr>
        <p:txBody>
          <a:bodyPr anchor="t" rtlCol="false" tIns="0" lIns="0" bIns="0" rIns="0">
            <a:spAutoFit/>
          </a:bodyPr>
          <a:lstStyle/>
          <a:p>
            <a:pPr algn="just">
              <a:lnSpc>
                <a:spcPts val="2300"/>
              </a:lnSpc>
            </a:pPr>
            <a:r>
              <a:rPr lang="en-US" sz="2300" b="true">
                <a:solidFill>
                  <a:srgbClr val="34A83C"/>
                </a:solidFill>
                <a:latin typeface="Glacial Indifference Bold"/>
                <a:ea typeface="Glacial Indifference Bold"/>
                <a:cs typeface="Glacial Indifference Bold"/>
                <a:sym typeface="Glacial Indifference Bold"/>
              </a:rPr>
              <a:t>Problem Approach</a:t>
            </a:r>
          </a:p>
        </p:txBody>
      </p:sp>
      <p:sp>
        <p:nvSpPr>
          <p:cNvPr name="TextBox 12" id="12"/>
          <p:cNvSpPr txBox="true"/>
          <p:nvPr/>
        </p:nvSpPr>
        <p:spPr>
          <a:xfrm rot="0">
            <a:off x="1530044" y="1926284"/>
            <a:ext cx="15729256" cy="664845"/>
          </a:xfrm>
          <a:prstGeom prst="rect">
            <a:avLst/>
          </a:prstGeom>
        </p:spPr>
        <p:txBody>
          <a:bodyPr anchor="t" rtlCol="false" tIns="0" lIns="0" bIns="0" rIns="0">
            <a:spAutoFit/>
          </a:bodyPr>
          <a:lstStyle/>
          <a:p>
            <a:pPr algn="l">
              <a:lnSpc>
                <a:spcPts val="2700"/>
              </a:lnSpc>
            </a:pPr>
            <a:r>
              <a:rPr lang="en-US" sz="1800">
                <a:solidFill>
                  <a:srgbClr val="0A0147"/>
                </a:solidFill>
                <a:latin typeface="Open Sans"/>
                <a:ea typeface="Open Sans"/>
                <a:cs typeface="Open Sans"/>
                <a:sym typeface="Open Sans"/>
              </a:rPr>
              <a:t>Setelah memperoleh 5 produk teratas berdasarkan kuantitas penjualan, data divisualisasikan dengan bar plot. Grafik ini menampilkan kuantitas yang terjual pada sumbu X dan nama produk pada sumbu Y untuk memudahkan pemahaman perbandingan antara produk.</a:t>
            </a:r>
          </a:p>
        </p:txBody>
      </p:sp>
      <p:grpSp>
        <p:nvGrpSpPr>
          <p:cNvPr name="Group 13" id="13"/>
          <p:cNvGrpSpPr/>
          <p:nvPr/>
        </p:nvGrpSpPr>
        <p:grpSpPr>
          <a:xfrm rot="0">
            <a:off x="9919851" y="3585665"/>
            <a:ext cx="7108881" cy="3893872"/>
            <a:chOff x="0" y="0"/>
            <a:chExt cx="1872298" cy="1025547"/>
          </a:xfrm>
        </p:grpSpPr>
        <p:sp>
          <p:nvSpPr>
            <p:cNvPr name="Freeform 14" id="14"/>
            <p:cNvSpPr/>
            <p:nvPr/>
          </p:nvSpPr>
          <p:spPr>
            <a:xfrm flipH="false" flipV="false" rot="0">
              <a:off x="0" y="0"/>
              <a:ext cx="1872298" cy="1025547"/>
            </a:xfrm>
            <a:custGeom>
              <a:avLst/>
              <a:gdLst/>
              <a:ahLst/>
              <a:cxnLst/>
              <a:rect r="r" b="b" t="t" l="l"/>
              <a:pathLst>
                <a:path h="1025547" w="1872298">
                  <a:moveTo>
                    <a:pt x="0" y="0"/>
                  </a:moveTo>
                  <a:lnTo>
                    <a:pt x="1872298" y="0"/>
                  </a:lnTo>
                  <a:lnTo>
                    <a:pt x="1872298" y="1025547"/>
                  </a:lnTo>
                  <a:lnTo>
                    <a:pt x="0" y="1025547"/>
                  </a:lnTo>
                  <a:close/>
                </a:path>
              </a:pathLst>
            </a:custGeom>
            <a:solidFill>
              <a:srgbClr val="F6F6F5"/>
            </a:solidFill>
          </p:spPr>
        </p:sp>
        <p:sp>
          <p:nvSpPr>
            <p:cNvPr name="TextBox 15" id="15"/>
            <p:cNvSpPr txBox="true"/>
            <p:nvPr/>
          </p:nvSpPr>
          <p:spPr>
            <a:xfrm>
              <a:off x="0" y="-28575"/>
              <a:ext cx="1872298" cy="1054122"/>
            </a:xfrm>
            <a:prstGeom prst="rect">
              <a:avLst/>
            </a:prstGeom>
          </p:spPr>
          <p:txBody>
            <a:bodyPr anchor="ctr" rtlCol="false" tIns="254000" lIns="254000" bIns="254000" rIns="254000"/>
            <a:lstStyle/>
            <a:p>
              <a:pPr algn="just" marL="388620" indent="-194310" lvl="1">
                <a:lnSpc>
                  <a:spcPts val="2520"/>
                </a:lnSpc>
                <a:buFont typeface="Arial"/>
                <a:buChar char="•"/>
              </a:pPr>
              <a:r>
                <a:rPr lang="en-US" b="true" sz="1800">
                  <a:solidFill>
                    <a:srgbClr val="000000"/>
                  </a:solidFill>
                  <a:latin typeface="Open Sans Bold"/>
                  <a:ea typeface="Open Sans Bold"/>
                  <a:cs typeface="Open Sans Bold"/>
                  <a:sym typeface="Open Sans Bold"/>
                </a:rPr>
                <a:t>sns.set(style="whitegrid")</a:t>
              </a:r>
              <a:r>
                <a:rPr lang="en-US" sz="1800">
                  <a:solidFill>
                    <a:srgbClr val="000000"/>
                  </a:solidFill>
                  <a:latin typeface="Open Sans"/>
                  <a:ea typeface="Open Sans"/>
                  <a:cs typeface="Open Sans"/>
                  <a:sym typeface="Open Sans"/>
                </a:rPr>
                <a:t>: Mengatur tampilan visualisasi dengan grid putih.</a:t>
              </a:r>
            </a:p>
            <a:p>
              <a:pPr algn="just" marL="388620" indent="-194310" lvl="1">
                <a:lnSpc>
                  <a:spcPts val="2520"/>
                </a:lnSpc>
                <a:buFont typeface="Arial"/>
                <a:buChar char="•"/>
              </a:pPr>
              <a:r>
                <a:rPr lang="en-US" b="true" sz="1800">
                  <a:solidFill>
                    <a:srgbClr val="000000"/>
                  </a:solidFill>
                  <a:latin typeface="Open Sans Bold"/>
                  <a:ea typeface="Open Sans Bold"/>
                  <a:cs typeface="Open Sans Bold"/>
                  <a:sym typeface="Open Sans Bold"/>
                </a:rPr>
                <a:t>sns.barplot(x='qty_ordered', y='sku_name', data=top_5_products, palette='viridis'):</a:t>
              </a:r>
              <a:r>
                <a:rPr lang="en-US" sz="1800">
                  <a:solidFill>
                    <a:srgbClr val="000000"/>
                  </a:solidFill>
                  <a:latin typeface="Open Sans"/>
                  <a:ea typeface="Open Sans"/>
                  <a:cs typeface="Open Sans"/>
                  <a:sym typeface="Open Sans"/>
                </a:rPr>
                <a:t> Membuat bar plot dengan kuantitas yang terjual pada sumbu X dan nama produk pada sumbu Y. Palet warna 'viridis' digunakan untuk tampilan yang menarik.</a:t>
              </a:r>
            </a:p>
            <a:p>
              <a:pPr algn="just" marL="388620" indent="-194310" lvl="1">
                <a:lnSpc>
                  <a:spcPts val="2520"/>
                </a:lnSpc>
                <a:buFont typeface="Arial"/>
                <a:buChar char="•"/>
              </a:pPr>
              <a:r>
                <a:rPr lang="en-US" b="true" sz="1800">
                  <a:solidFill>
                    <a:srgbClr val="000000"/>
                  </a:solidFill>
                  <a:latin typeface="Open Sans Bold"/>
                  <a:ea typeface="Open Sans Bold"/>
                  <a:cs typeface="Open Sans Bold"/>
                  <a:sym typeface="Open Sans Bold"/>
                </a:rPr>
                <a:t>plt.title(), plt.xlabel(), plt.ylabel()</a:t>
              </a:r>
              <a:r>
                <a:rPr lang="en-US" sz="1800">
                  <a:solidFill>
                    <a:srgbClr val="000000"/>
                  </a:solidFill>
                  <a:latin typeface="Open Sans"/>
                  <a:ea typeface="Open Sans"/>
                  <a:cs typeface="Open Sans"/>
                  <a:sym typeface="Open Sans"/>
                </a:rPr>
                <a:t>: Menambahkan judul, label sumbu X (kuantitas terjual), dan label sumbu Y (nama produk) untuk memberi konteks pada grafik.</a:t>
              </a:r>
            </a:p>
            <a:p>
              <a:pPr algn="just" marL="388620" indent="-194310" lvl="1">
                <a:lnSpc>
                  <a:spcPts val="2520"/>
                </a:lnSpc>
                <a:buFont typeface="Arial"/>
                <a:buChar char="•"/>
              </a:pPr>
              <a:r>
                <a:rPr lang="en-US" b="true" sz="1800">
                  <a:solidFill>
                    <a:srgbClr val="000000"/>
                  </a:solidFill>
                  <a:latin typeface="Open Sans Bold"/>
                  <a:ea typeface="Open Sans Bold"/>
                  <a:cs typeface="Open Sans Bold"/>
                  <a:sym typeface="Open Sans Bold"/>
                </a:rPr>
                <a:t>plt.show()</a:t>
              </a:r>
              <a:r>
                <a:rPr lang="en-US" sz="1800">
                  <a:solidFill>
                    <a:srgbClr val="000000"/>
                  </a:solidFill>
                  <a:latin typeface="Open Sans"/>
                  <a:ea typeface="Open Sans"/>
                  <a:cs typeface="Open Sans"/>
                  <a:sym typeface="Open Sans"/>
                </a:rPr>
                <a:t>: Menampilkan grafik yang telah dibuat.</a:t>
              </a:r>
            </a:p>
          </p:txBody>
        </p:sp>
      </p:grpSp>
      <p:sp>
        <p:nvSpPr>
          <p:cNvPr name="TextBox 16" id="16"/>
          <p:cNvSpPr txBox="true"/>
          <p:nvPr/>
        </p:nvSpPr>
        <p:spPr>
          <a:xfrm rot="0">
            <a:off x="9919851" y="3153104"/>
            <a:ext cx="4868129" cy="315595"/>
          </a:xfrm>
          <a:prstGeom prst="rect">
            <a:avLst/>
          </a:prstGeom>
        </p:spPr>
        <p:txBody>
          <a:bodyPr anchor="t" rtlCol="false" tIns="0" lIns="0" bIns="0" rIns="0">
            <a:spAutoFit/>
          </a:bodyPr>
          <a:lstStyle/>
          <a:p>
            <a:pPr algn="just">
              <a:lnSpc>
                <a:spcPts val="2300"/>
              </a:lnSpc>
            </a:pPr>
            <a:r>
              <a:rPr lang="en-US" sz="2300" b="true">
                <a:solidFill>
                  <a:srgbClr val="34A83C"/>
                </a:solidFill>
                <a:latin typeface="Glacial Indifference Bold"/>
                <a:ea typeface="Glacial Indifference Bold"/>
                <a:cs typeface="Glacial Indifference Bold"/>
                <a:sym typeface="Glacial Indifference Bold"/>
              </a:rPr>
              <a:t>Syntax Breakdown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DAGYEWHOUvY</dc:identifier>
  <dcterms:modified xsi:type="dcterms:W3CDTF">2011-08-01T06:04:30Z</dcterms:modified>
  <cp:revision>1</cp:revision>
  <dc:title>My Skill</dc:title>
</cp:coreProperties>
</file>